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sldIdLst>
    <p:sldId id="256" r:id="rId2"/>
    <p:sldId id="257" r:id="rId3"/>
    <p:sldId id="266" r:id="rId4"/>
    <p:sldId id="258" r:id="rId5"/>
    <p:sldId id="268" r:id="rId6"/>
    <p:sldId id="267" r:id="rId7"/>
    <p:sldId id="259" r:id="rId8"/>
    <p:sldId id="260" r:id="rId9"/>
    <p:sldId id="271" r:id="rId10"/>
    <p:sldId id="263" r:id="rId11"/>
    <p:sldId id="269" r:id="rId12"/>
    <p:sldId id="274" r:id="rId13"/>
    <p:sldId id="275" r:id="rId14"/>
    <p:sldId id="276" r:id="rId15"/>
    <p:sldId id="273" r:id="rId16"/>
    <p:sldId id="272" r:id="rId17"/>
    <p:sldId id="261" r:id="rId18"/>
    <p:sldId id="262" r:id="rId19"/>
    <p:sldId id="264" r:id="rId20"/>
    <p:sldId id="277" r:id="rId21"/>
    <p:sldId id="265" r:id="rId22"/>
    <p:sldId id="278" r:id="rId23"/>
    <p:sldId id="279" r:id="rId24"/>
    <p:sldId id="270" r:id="rId25"/>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6907" autoAdjust="0"/>
  </p:normalViewPr>
  <p:slideViewPr>
    <p:cSldViewPr>
      <p:cViewPr varScale="1">
        <p:scale>
          <a:sx n="47" d="100"/>
          <a:sy n="47" d="100"/>
        </p:scale>
        <p:origin x="-1560"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F1EA068-BCB9-4169-9A79-8AE6C4D62239}" type="datetimeFigureOut">
              <a:rPr lang="en-US" smtClean="0"/>
              <a:t>8/10/2013</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6A48E845-DA46-4FBB-B584-2D2846518019}" type="slidenum">
              <a:rPr lang="en-US" smtClean="0"/>
              <a:t>‹#›</a:t>
            </a:fld>
            <a:endParaRPr lang="en-US"/>
          </a:p>
        </p:txBody>
      </p:sp>
    </p:spTree>
    <p:extLst>
      <p:ext uri="{BB962C8B-B14F-4D97-AF65-F5344CB8AC3E}">
        <p14:creationId xmlns:p14="http://schemas.microsoft.com/office/powerpoint/2010/main" val="8065404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A48E845-DA46-4FBB-B584-2D2846518019}" type="slidenum">
              <a:rPr lang="en-US" smtClean="0"/>
              <a:t>1</a:t>
            </a:fld>
            <a:endParaRPr lang="en-US"/>
          </a:p>
        </p:txBody>
      </p:sp>
    </p:spTree>
    <p:extLst>
      <p:ext uri="{BB962C8B-B14F-4D97-AF65-F5344CB8AC3E}">
        <p14:creationId xmlns:p14="http://schemas.microsoft.com/office/powerpoint/2010/main" val="340036619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Did</a:t>
            </a:r>
            <a:r>
              <a:rPr lang="en-US" baseline="0" dirty="0" smtClean="0"/>
              <a:t> this catch Jesus by surprise?</a:t>
            </a:r>
          </a:p>
          <a:p>
            <a:r>
              <a:rPr lang="en-US" baseline="0" dirty="0" smtClean="0"/>
              <a:t>Did God forsake Jesus?</a:t>
            </a:r>
            <a:endParaRPr lang="en-US" dirty="0" smtClean="0"/>
          </a:p>
          <a:p>
            <a:r>
              <a:rPr lang="en-US" dirty="0" smtClean="0"/>
              <a:t>At face value one could understand Jesus calling out these words </a:t>
            </a:r>
          </a:p>
          <a:p>
            <a:r>
              <a:rPr lang="en-US" dirty="0" smtClean="0"/>
              <a:t>He did nothing wrong</a:t>
            </a:r>
          </a:p>
          <a:p>
            <a:r>
              <a:rPr lang="en-US" dirty="0" smtClean="0"/>
              <a:t>He</a:t>
            </a:r>
            <a:r>
              <a:rPr lang="en-US" baseline="0" dirty="0" smtClean="0"/>
              <a:t> </a:t>
            </a:r>
            <a:r>
              <a:rPr lang="en-US" baseline="0" dirty="0" smtClean="0"/>
              <a:t>never sinned, </a:t>
            </a:r>
            <a:r>
              <a:rPr lang="en-US" baseline="0" dirty="0" smtClean="0"/>
              <a:t>was crucified </a:t>
            </a:r>
            <a:r>
              <a:rPr lang="en-US" baseline="0" dirty="0" smtClean="0"/>
              <a:t>between two criminals</a:t>
            </a:r>
            <a:r>
              <a:rPr lang="en-US" baseline="0" dirty="0" smtClean="0"/>
              <a:t>, mocked, abused</a:t>
            </a:r>
            <a:endParaRPr lang="en-US" baseline="0" dirty="0" smtClean="0"/>
          </a:p>
          <a:p>
            <a:r>
              <a:rPr lang="en-US" dirty="0" smtClean="0"/>
              <a:t>forsaken, denied, apparently abandoned by God</a:t>
            </a:r>
          </a:p>
          <a:p>
            <a:r>
              <a:rPr lang="en-US" dirty="0" smtClean="0"/>
              <a:t>Look at Psalm</a:t>
            </a:r>
            <a:r>
              <a:rPr lang="en-US" baseline="0" dirty="0" smtClean="0"/>
              <a:t> 22:1</a:t>
            </a:r>
            <a:endParaRPr lang="en-US" dirty="0" smtClean="0"/>
          </a:p>
          <a:p>
            <a:endParaRPr lang="en-US" dirty="0" smtClean="0"/>
          </a:p>
          <a:p>
            <a:r>
              <a:rPr lang="en-US" dirty="0" smtClean="0"/>
              <a:t>Was</a:t>
            </a:r>
            <a:r>
              <a:rPr lang="en-US" baseline="0" dirty="0" smtClean="0"/>
              <a:t> Jesus reciting Psalm 22 in its entirety? (A psalm of David) It is the plaintive cry of one suffering alone</a:t>
            </a:r>
          </a:p>
          <a:p>
            <a:r>
              <a:rPr lang="en-US" baseline="0" dirty="0" smtClean="0"/>
              <a:t>Seems appropriate – </a:t>
            </a:r>
            <a:endParaRPr lang="en-US" baseline="0" dirty="0" smtClean="0"/>
          </a:p>
          <a:p>
            <a:r>
              <a:rPr lang="en-US" baseline="0" dirty="0" smtClean="0"/>
              <a:t>psalm </a:t>
            </a:r>
            <a:r>
              <a:rPr lang="en-US" baseline="0" dirty="0" smtClean="0"/>
              <a:t>begins with these words </a:t>
            </a:r>
            <a:endParaRPr lang="en-US" baseline="0" dirty="0" smtClean="0"/>
          </a:p>
          <a:p>
            <a:r>
              <a:rPr lang="en-US" baseline="0" dirty="0" smtClean="0"/>
              <a:t>and </a:t>
            </a:r>
            <a:r>
              <a:rPr lang="en-US" baseline="0" dirty="0" smtClean="0"/>
              <a:t>recounts the torments of an unnamed individual  who maintains faith in the Lord. </a:t>
            </a:r>
          </a:p>
          <a:p>
            <a:r>
              <a:rPr lang="en-US" baseline="0" dirty="0" smtClean="0"/>
              <a:t>Read </a:t>
            </a:r>
            <a:r>
              <a:rPr lang="en-US" baseline="0" dirty="0" smtClean="0"/>
              <a:t>Psalm 22 and </a:t>
            </a:r>
            <a:r>
              <a:rPr lang="en-US" baseline="0" dirty="0" smtClean="0"/>
              <a:t>look for parallels with Jesus’ death</a:t>
            </a:r>
          </a:p>
          <a:p>
            <a:endParaRPr lang="en-US" baseline="0" dirty="0" smtClean="0"/>
          </a:p>
          <a:p>
            <a:r>
              <a:rPr lang="en-US" baseline="0" dirty="0" smtClean="0"/>
              <a:t>Could be an honest expression of His humanity</a:t>
            </a:r>
          </a:p>
          <a:p>
            <a:r>
              <a:rPr lang="en-US" baseline="0" dirty="0" smtClean="0"/>
              <a:t>And as an appeal to scripture, knowing in the end God (and His Word) would triumph.</a:t>
            </a:r>
            <a:endParaRPr lang="en-US" dirty="0" smtClean="0"/>
          </a:p>
          <a:p>
            <a:endParaRPr lang="en-US" dirty="0" smtClean="0"/>
          </a:p>
          <a:p>
            <a:r>
              <a:rPr lang="en-US" dirty="0" smtClean="0"/>
              <a:t>Recall the </a:t>
            </a:r>
            <a:r>
              <a:rPr lang="en-US" dirty="0" err="1" smtClean="0"/>
              <a:t>emmontional</a:t>
            </a:r>
            <a:r>
              <a:rPr lang="en-US" dirty="0" smtClean="0"/>
              <a:t> distress Jesus experienced in the Garden</a:t>
            </a:r>
            <a:r>
              <a:rPr lang="en-US" baseline="0" dirty="0" smtClean="0"/>
              <a:t> of </a:t>
            </a:r>
            <a:r>
              <a:rPr lang="en-US" baseline="0" dirty="0" err="1" smtClean="0"/>
              <a:t>Gathsemane</a:t>
            </a:r>
            <a:endParaRPr lang="en-US" baseline="0" dirty="0" smtClean="0"/>
          </a:p>
          <a:p>
            <a:r>
              <a:rPr lang="en-US" baseline="0" dirty="0" smtClean="0"/>
              <a:t>He prayed – “take this cup from me”   “if it be your will”</a:t>
            </a:r>
          </a:p>
          <a:p>
            <a:r>
              <a:rPr lang="en-US" baseline="0" dirty="0" smtClean="0"/>
              <a:t>He resolved to be obedient to God’s plan</a:t>
            </a:r>
          </a:p>
          <a:p>
            <a:r>
              <a:rPr lang="en-US" baseline="0" dirty="0" smtClean="0"/>
              <a:t>Drink the </a:t>
            </a:r>
            <a:r>
              <a:rPr lang="en-US" baseline="0" dirty="0" smtClean="0"/>
              <a:t>cup, Take </a:t>
            </a:r>
            <a:r>
              <a:rPr lang="en-US" baseline="0" dirty="0" smtClean="0"/>
              <a:t>on our sin</a:t>
            </a:r>
          </a:p>
          <a:p>
            <a:r>
              <a:rPr lang="en-US" baseline="0" dirty="0" smtClean="0"/>
              <a:t>Knowing it would separate Him from the Father</a:t>
            </a:r>
          </a:p>
          <a:p>
            <a:r>
              <a:rPr lang="en-US" baseline="0" dirty="0" smtClean="0"/>
              <a:t>That which He dreaded most had come to pass</a:t>
            </a:r>
            <a:endParaRPr lang="en-US" dirty="0" smtClean="0"/>
          </a:p>
          <a:p>
            <a:endParaRPr lang="en-US" dirty="0" smtClean="0"/>
          </a:p>
          <a:p>
            <a:endParaRPr lang="en-US" dirty="0" smtClean="0"/>
          </a:p>
        </p:txBody>
      </p:sp>
      <p:sp>
        <p:nvSpPr>
          <p:cNvPr id="4" name="Slide Number Placeholder 3"/>
          <p:cNvSpPr>
            <a:spLocks noGrp="1"/>
          </p:cNvSpPr>
          <p:nvPr>
            <p:ph type="sldNum" sz="quarter" idx="10"/>
          </p:nvPr>
        </p:nvSpPr>
        <p:spPr/>
        <p:txBody>
          <a:bodyPr/>
          <a:lstStyle/>
          <a:p>
            <a:fld id="{6A48E845-DA46-4FBB-B584-2D2846518019}" type="slidenum">
              <a:rPr lang="en-US" smtClean="0"/>
              <a:t>10</a:t>
            </a:fld>
            <a:endParaRPr lang="en-US"/>
          </a:p>
        </p:txBody>
      </p:sp>
    </p:spTree>
    <p:extLst>
      <p:ext uri="{BB962C8B-B14F-4D97-AF65-F5344CB8AC3E}">
        <p14:creationId xmlns:p14="http://schemas.microsoft.com/office/powerpoint/2010/main" val="308097455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A48E845-DA46-4FBB-B584-2D2846518019}" type="slidenum">
              <a:rPr lang="en-US" smtClean="0"/>
              <a:t>11</a:t>
            </a:fld>
            <a:endParaRPr lang="en-US"/>
          </a:p>
        </p:txBody>
      </p:sp>
    </p:spTree>
    <p:extLst>
      <p:ext uri="{BB962C8B-B14F-4D97-AF65-F5344CB8AC3E}">
        <p14:creationId xmlns:p14="http://schemas.microsoft.com/office/powerpoint/2010/main" val="68066355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Psalm </a:t>
            </a:r>
            <a:r>
              <a:rPr lang="en-US" baseline="0" dirty="0" smtClean="0"/>
              <a:t>22 concludes with a cry of victory – an affirmation that God will deliver</a:t>
            </a:r>
          </a:p>
          <a:p>
            <a:r>
              <a:rPr lang="en-US" baseline="0" dirty="0" smtClean="0"/>
              <a:t>Can’t know if Jesus was reciting the whole Psalm</a:t>
            </a:r>
          </a:p>
          <a:p>
            <a:r>
              <a:rPr lang="en-US" baseline="0" dirty="0" smtClean="0"/>
              <a:t>But we can be pretty sure that this cry was an indication that He did NOT believe God had turned his back on Him – forever</a:t>
            </a:r>
          </a:p>
          <a:p>
            <a:endParaRPr lang="en-US" baseline="0" dirty="0" smtClean="0"/>
          </a:p>
          <a:p>
            <a:r>
              <a:rPr lang="en-US" baseline="0" dirty="0" smtClean="0"/>
              <a:t>Feeling of abandonment- identify with us in our suffering</a:t>
            </a:r>
          </a:p>
          <a:p>
            <a:r>
              <a:rPr lang="en-US" baseline="0" dirty="0" smtClean="0"/>
              <a:t>Conviction that God’s plan is in motion</a:t>
            </a:r>
            <a:endParaRPr lang="en-US" dirty="0"/>
          </a:p>
        </p:txBody>
      </p:sp>
      <p:sp>
        <p:nvSpPr>
          <p:cNvPr id="4" name="Slide Number Placeholder 3"/>
          <p:cNvSpPr>
            <a:spLocks noGrp="1"/>
          </p:cNvSpPr>
          <p:nvPr>
            <p:ph type="sldNum" sz="quarter" idx="10"/>
          </p:nvPr>
        </p:nvSpPr>
        <p:spPr/>
        <p:txBody>
          <a:bodyPr/>
          <a:lstStyle/>
          <a:p>
            <a:fld id="{6A48E845-DA46-4FBB-B584-2D2846518019}" type="slidenum">
              <a:rPr lang="en-US" smtClean="0"/>
              <a:t>13</a:t>
            </a:fld>
            <a:endParaRPr lang="en-US"/>
          </a:p>
        </p:txBody>
      </p:sp>
    </p:spTree>
    <p:extLst>
      <p:ext uri="{BB962C8B-B14F-4D97-AF65-F5344CB8AC3E}">
        <p14:creationId xmlns:p14="http://schemas.microsoft.com/office/powerpoint/2010/main" val="311034483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What does it say about Jesus’ mindset that He was quoting scripture right up to His death?</a:t>
            </a:r>
          </a:p>
          <a:p>
            <a:r>
              <a:rPr lang="en-US" dirty="0" smtClean="0"/>
              <a:t>What does it say to us? Life-changing events can come upon us quickly – prep by hiding the word in our hearts (got to already be there)</a:t>
            </a:r>
          </a:p>
          <a:p>
            <a:endParaRPr lang="en-US" dirty="0" smtClean="0"/>
          </a:p>
          <a:p>
            <a:r>
              <a:rPr lang="en-US" dirty="0" smtClean="0"/>
              <a:t>Rather than focus upon the excruciating elements of the crucifixion</a:t>
            </a:r>
            <a:r>
              <a:rPr lang="en-US" baseline="0" dirty="0" smtClean="0"/>
              <a:t> and death of Jesus</a:t>
            </a:r>
          </a:p>
          <a:p>
            <a:r>
              <a:rPr lang="en-US" baseline="0" dirty="0" smtClean="0"/>
              <a:t>Mark shows Jesus in Control</a:t>
            </a:r>
          </a:p>
          <a:p>
            <a:endParaRPr lang="en-US" baseline="0" dirty="0" smtClean="0"/>
          </a:p>
          <a:p>
            <a:r>
              <a:rPr lang="en-US" baseline="0" dirty="0" smtClean="0"/>
              <a:t>Jesus execution was</a:t>
            </a:r>
          </a:p>
          <a:p>
            <a:pPr marL="171450" indent="-171450">
              <a:buFont typeface="Arial" pitchFamily="34" charset="0"/>
              <a:buChar char="•"/>
            </a:pPr>
            <a:r>
              <a:rPr lang="en-US" baseline="0" dirty="0" smtClean="0"/>
              <a:t>Not an act of jealous religious leaders</a:t>
            </a:r>
          </a:p>
          <a:p>
            <a:pPr marL="171450" indent="-171450">
              <a:buFont typeface="Arial" pitchFamily="34" charset="0"/>
              <a:buChar char="•"/>
            </a:pPr>
            <a:r>
              <a:rPr lang="en-US" baseline="0" dirty="0" smtClean="0"/>
              <a:t>Cruel Roman soldiers</a:t>
            </a:r>
          </a:p>
          <a:p>
            <a:pPr marL="171450" indent="-171450">
              <a:buFont typeface="Arial" pitchFamily="34" charset="0"/>
              <a:buChar char="•"/>
            </a:pPr>
            <a:r>
              <a:rPr lang="en-US" baseline="0" dirty="0" err="1" smtClean="0"/>
              <a:t>Paniced</a:t>
            </a:r>
            <a:r>
              <a:rPr lang="en-US" baseline="0" dirty="0" smtClean="0"/>
              <a:t> politicians</a:t>
            </a:r>
          </a:p>
          <a:p>
            <a:endParaRPr lang="en-US" baseline="0" dirty="0" smtClean="0"/>
          </a:p>
          <a:p>
            <a:r>
              <a:rPr lang="en-US" baseline="0" dirty="0" smtClean="0"/>
              <a:t>No one took Jesus life from Him</a:t>
            </a:r>
          </a:p>
          <a:p>
            <a:r>
              <a:rPr lang="en-US" baseline="0" dirty="0" smtClean="0"/>
              <a:t>He GAVE his life in submission to Father’s will</a:t>
            </a:r>
          </a:p>
          <a:p>
            <a:endParaRPr lang="en-US" dirty="0" smtClean="0"/>
          </a:p>
          <a:p>
            <a:r>
              <a:rPr lang="en-US" dirty="0" smtClean="0"/>
              <a:t>His death</a:t>
            </a:r>
            <a:r>
              <a:rPr lang="en-US" baseline="0" dirty="0" smtClean="0"/>
              <a:t> was full of purpose – conceived in the eternal mind of God</a:t>
            </a:r>
          </a:p>
          <a:p>
            <a:r>
              <a:rPr lang="en-US" baseline="0" dirty="0" smtClean="0"/>
              <a:t>Jesus never lost control</a:t>
            </a:r>
          </a:p>
          <a:p>
            <a:r>
              <a:rPr lang="en-US" baseline="0" dirty="0" smtClean="0"/>
              <a:t>Never lost sight of what was ultimately taking place.</a:t>
            </a:r>
            <a:endParaRPr lang="en-US" dirty="0"/>
          </a:p>
        </p:txBody>
      </p:sp>
      <p:sp>
        <p:nvSpPr>
          <p:cNvPr id="4" name="Slide Number Placeholder 3"/>
          <p:cNvSpPr>
            <a:spLocks noGrp="1"/>
          </p:cNvSpPr>
          <p:nvPr>
            <p:ph type="sldNum" sz="quarter" idx="10"/>
          </p:nvPr>
        </p:nvSpPr>
        <p:spPr/>
        <p:txBody>
          <a:bodyPr/>
          <a:lstStyle/>
          <a:p>
            <a:fld id="{6A48E845-DA46-4FBB-B584-2D2846518019}" type="slidenum">
              <a:rPr lang="en-US" smtClean="0"/>
              <a:t>14</a:t>
            </a:fld>
            <a:endParaRPr lang="en-US"/>
          </a:p>
        </p:txBody>
      </p:sp>
    </p:spTree>
    <p:extLst>
      <p:ext uri="{BB962C8B-B14F-4D97-AF65-F5344CB8AC3E}">
        <p14:creationId xmlns:p14="http://schemas.microsoft.com/office/powerpoint/2010/main" val="251163238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You recall that this was the</a:t>
            </a:r>
            <a:r>
              <a:rPr lang="en-US" baseline="0" dirty="0" smtClean="0"/>
              <a:t> curtain that separated the Holy Place </a:t>
            </a:r>
            <a:r>
              <a:rPr lang="en-US" baseline="0" dirty="0" smtClean="0"/>
              <a:t>(inner court)</a:t>
            </a:r>
          </a:p>
          <a:p>
            <a:r>
              <a:rPr lang="en-US" baseline="0" dirty="0" smtClean="0"/>
              <a:t>from </a:t>
            </a:r>
            <a:r>
              <a:rPr lang="en-US" baseline="0" dirty="0" smtClean="0"/>
              <a:t>the </a:t>
            </a:r>
            <a:r>
              <a:rPr lang="en-US" baseline="0" dirty="0" smtClean="0"/>
              <a:t>Holy of Holies where the Ark of Covenant was kept.</a:t>
            </a:r>
          </a:p>
          <a:p>
            <a:r>
              <a:rPr lang="en-US" baseline="0" dirty="0" smtClean="0"/>
              <a:t>where only the </a:t>
            </a:r>
            <a:r>
              <a:rPr lang="en-US" baseline="0" dirty="0" smtClean="0"/>
              <a:t>priests could  go only once a year on the Day of Atonement.</a:t>
            </a:r>
          </a:p>
          <a:p>
            <a:endParaRPr lang="en-US" baseline="0" dirty="0" smtClean="0"/>
          </a:p>
          <a:p>
            <a:r>
              <a:rPr lang="en-US" baseline="0" dirty="0" smtClean="0"/>
              <a:t>Now in permanent Temple – same separation created by a massive heavy curtain</a:t>
            </a:r>
          </a:p>
          <a:p>
            <a:r>
              <a:rPr lang="en-US" baseline="0" dirty="0" smtClean="0"/>
              <a:t>At 3PM Torn </a:t>
            </a:r>
            <a:r>
              <a:rPr lang="en-US" baseline="0" dirty="0" smtClean="0"/>
              <a:t>from top to bottom (not something men might accomplish easily)</a:t>
            </a:r>
          </a:p>
          <a:p>
            <a:r>
              <a:rPr lang="en-US" baseline="0" dirty="0" smtClean="0"/>
              <a:t>No agent identified – just happened</a:t>
            </a:r>
          </a:p>
          <a:p>
            <a:r>
              <a:rPr lang="en-US" baseline="0" dirty="0" smtClean="0"/>
              <a:t>At the same moment as Jesus said “It is finished”</a:t>
            </a:r>
          </a:p>
          <a:p>
            <a:r>
              <a:rPr lang="en-US" baseline="0" dirty="0" smtClean="0"/>
              <a:t>From this point forward </a:t>
            </a:r>
            <a:r>
              <a:rPr lang="en-US" baseline="0" dirty="0" smtClean="0"/>
              <a:t>Jesus, </a:t>
            </a:r>
            <a:r>
              <a:rPr lang="en-US" baseline="0" dirty="0" smtClean="0"/>
              <a:t>not temple priesthood would be one’s access to God’s throne (Hebr. 4:14-16</a:t>
            </a:r>
            <a:r>
              <a:rPr lang="en-US" baseline="0" dirty="0" smtClean="0"/>
              <a:t>)</a:t>
            </a:r>
          </a:p>
          <a:p>
            <a:endParaRPr lang="en-US" baseline="0" dirty="0" smtClean="0"/>
          </a:p>
          <a:p>
            <a:r>
              <a:rPr lang="en-US" baseline="30000" dirty="0" smtClean="0"/>
              <a:t>14 </a:t>
            </a:r>
            <a:r>
              <a:rPr lang="en-US" dirty="0" smtClean="0"/>
              <a:t>Therefore, since we have a great high priest who has passed through the heavens, Jesus the Son of God, let us hold fast our confession. </a:t>
            </a:r>
            <a:r>
              <a:rPr lang="en-US" baseline="30000" dirty="0" smtClean="0"/>
              <a:t>15 </a:t>
            </a:r>
            <a:r>
              <a:rPr lang="en-US" dirty="0" smtClean="0"/>
              <a:t>For we do not have a high priest who cannot sympathize with our weaknesses, but One who has been tempted in all things as </a:t>
            </a:r>
            <a:r>
              <a:rPr lang="en-US" i="1" dirty="0" smtClean="0"/>
              <a:t>we are, yet</a:t>
            </a:r>
            <a:r>
              <a:rPr lang="en-US" dirty="0" smtClean="0"/>
              <a:t> without sin. </a:t>
            </a:r>
            <a:r>
              <a:rPr lang="en-US" baseline="30000" dirty="0" smtClean="0"/>
              <a:t>16 </a:t>
            </a:r>
            <a:r>
              <a:rPr lang="en-US" dirty="0" smtClean="0"/>
              <a:t>Therefore let us draw near with confidence to the throne of grace, so that we may receive mercy and find grace to help in time of need.”</a:t>
            </a:r>
          </a:p>
          <a:p>
            <a:endParaRPr lang="en-US" baseline="0" dirty="0" smtClean="0"/>
          </a:p>
          <a:p>
            <a:r>
              <a:rPr lang="en-US" baseline="0" dirty="0" smtClean="0"/>
              <a:t>The new covenant was established and OT system of sacrifice was not longer needed </a:t>
            </a:r>
          </a:p>
          <a:p>
            <a:pPr defTabSz="931774">
              <a:defRPr/>
            </a:pPr>
            <a:r>
              <a:rPr lang="en-US" dirty="0" smtClean="0"/>
              <a:t>The torn curtain symbolized the destruction of the temple 40 yrs. later at the hands of the Romans.</a:t>
            </a:r>
          </a:p>
          <a:p>
            <a:endParaRPr lang="en-US" baseline="0" dirty="0" smtClean="0"/>
          </a:p>
          <a:p>
            <a:r>
              <a:rPr lang="en-US" baseline="0" dirty="0" smtClean="0"/>
              <a:t> </a:t>
            </a:r>
            <a:endParaRPr lang="en-US" dirty="0"/>
          </a:p>
        </p:txBody>
      </p:sp>
      <p:sp>
        <p:nvSpPr>
          <p:cNvPr id="4" name="Slide Number Placeholder 3"/>
          <p:cNvSpPr>
            <a:spLocks noGrp="1"/>
          </p:cNvSpPr>
          <p:nvPr>
            <p:ph type="sldNum" sz="quarter" idx="10"/>
          </p:nvPr>
        </p:nvSpPr>
        <p:spPr/>
        <p:txBody>
          <a:bodyPr/>
          <a:lstStyle/>
          <a:p>
            <a:fld id="{6A48E845-DA46-4FBB-B584-2D2846518019}" type="slidenum">
              <a:rPr lang="en-US" smtClean="0"/>
              <a:t>15</a:t>
            </a:fld>
            <a:endParaRPr lang="en-US"/>
          </a:p>
        </p:txBody>
      </p:sp>
    </p:spTree>
    <p:extLst>
      <p:ext uri="{BB962C8B-B14F-4D97-AF65-F5344CB8AC3E}">
        <p14:creationId xmlns:p14="http://schemas.microsoft.com/office/powerpoint/2010/main" val="58584534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general, how had those witnessing this crucifixion responded (Mark 15: 35-36)? (Taunting, mocking)</a:t>
            </a:r>
          </a:p>
          <a:p>
            <a:endParaRPr lang="en-US" dirty="0" smtClean="0"/>
          </a:p>
          <a:p>
            <a:r>
              <a:rPr lang="en-US" dirty="0" smtClean="0"/>
              <a:t>What made the Centurion certain of Jesus identity? (he</a:t>
            </a:r>
            <a:r>
              <a:rPr lang="en-US" baseline="0" dirty="0" smtClean="0"/>
              <a:t> watched Him die – revealed who he was)</a:t>
            </a:r>
          </a:p>
          <a:p>
            <a:pPr marL="171450" indent="-171450">
              <a:buFont typeface="Arial" pitchFamily="34" charset="0"/>
              <a:buChar char="•"/>
            </a:pPr>
            <a:r>
              <a:rPr lang="en-US" baseline="0" dirty="0" smtClean="0"/>
              <a:t>He stood in front of Jesus facing him from 9 am to 3 </a:t>
            </a:r>
            <a:r>
              <a:rPr lang="en-US" baseline="0" dirty="0" smtClean="0"/>
              <a:t>pm (maybe earlier?)</a:t>
            </a:r>
            <a:endParaRPr lang="en-US" baseline="0" dirty="0" smtClean="0"/>
          </a:p>
          <a:p>
            <a:pPr marL="171450" indent="-171450">
              <a:buFont typeface="Arial" pitchFamily="34" charset="0"/>
              <a:buChar char="•"/>
            </a:pPr>
            <a:r>
              <a:rPr lang="en-US" baseline="0" dirty="0" smtClean="0"/>
              <a:t>Saw &amp; heard the taunts- observed Jesus response</a:t>
            </a:r>
          </a:p>
          <a:p>
            <a:pPr marL="171450" indent="-171450">
              <a:buFont typeface="Arial" pitchFamily="34" charset="0"/>
              <a:buChar char="•"/>
            </a:pPr>
            <a:r>
              <a:rPr lang="en-US" baseline="0" dirty="0" smtClean="0"/>
              <a:t>Jesus cried out in strength then quickly dies  (They broke the legs of the other men to hasten their death)</a:t>
            </a:r>
          </a:p>
          <a:p>
            <a:pPr marL="171450" indent="-171450">
              <a:buFont typeface="Arial" pitchFamily="34" charset="0"/>
              <a:buChar char="•"/>
            </a:pPr>
            <a:r>
              <a:rPr lang="en-US" baseline="0" dirty="0" smtClean="0"/>
              <a:t>No struggle to save His life – freely gave it</a:t>
            </a:r>
            <a:endParaRPr lang="en-US" dirty="0" smtClean="0"/>
          </a:p>
          <a:p>
            <a:endParaRPr lang="en-US" dirty="0" smtClean="0"/>
          </a:p>
          <a:p>
            <a:r>
              <a:rPr lang="en-US" dirty="0" smtClean="0"/>
              <a:t>The Centurion is the 2</a:t>
            </a:r>
            <a:r>
              <a:rPr lang="en-US" baseline="30000" dirty="0" smtClean="0"/>
              <a:t>nd</a:t>
            </a:r>
            <a:r>
              <a:rPr lang="en-US" dirty="0" smtClean="0"/>
              <a:t> confirmation of Christ as Messiah (Christology) in Mark</a:t>
            </a:r>
          </a:p>
          <a:p>
            <a:r>
              <a:rPr lang="en-US" dirty="0" smtClean="0"/>
              <a:t>1</a:t>
            </a:r>
            <a:r>
              <a:rPr lang="en-US" baseline="30000" dirty="0" smtClean="0"/>
              <a:t>st</a:t>
            </a:r>
            <a:r>
              <a:rPr lang="en-US" baseline="0" dirty="0" smtClean="0"/>
              <a:t>  by</a:t>
            </a:r>
            <a:r>
              <a:rPr lang="en-US" dirty="0" smtClean="0"/>
              <a:t> high priest in Mark 14:61  - “Messiah son of the blessed</a:t>
            </a:r>
            <a:r>
              <a:rPr lang="en-US" baseline="0" dirty="0" smtClean="0"/>
              <a:t> one”</a:t>
            </a:r>
          </a:p>
          <a:p>
            <a:r>
              <a:rPr lang="en-US" baseline="0" dirty="0" smtClean="0"/>
              <a:t>Despite their positions relative to Jesus – out of their mouths they confess that He is the Christ</a:t>
            </a:r>
          </a:p>
          <a:p>
            <a:endParaRPr lang="en-US" baseline="0" dirty="0" smtClean="0"/>
          </a:p>
          <a:p>
            <a:r>
              <a:rPr lang="en-US" baseline="0" dirty="0" smtClean="0"/>
              <a:t>Question for us today….</a:t>
            </a:r>
            <a:endParaRPr lang="en-US" baseline="0" dirty="0" smtClean="0"/>
          </a:p>
          <a:p>
            <a:r>
              <a:rPr lang="en-US" baseline="0" dirty="0" smtClean="0"/>
              <a:t>How do we respond to others when we go through difficulty?</a:t>
            </a:r>
          </a:p>
          <a:p>
            <a:r>
              <a:rPr lang="en-US" baseline="0" dirty="0" smtClean="0"/>
              <a:t>Could they tell we are followers of Christ?</a:t>
            </a:r>
            <a:endParaRPr lang="en-US" dirty="0"/>
          </a:p>
        </p:txBody>
      </p:sp>
      <p:sp>
        <p:nvSpPr>
          <p:cNvPr id="4" name="Slide Number Placeholder 3"/>
          <p:cNvSpPr>
            <a:spLocks noGrp="1"/>
          </p:cNvSpPr>
          <p:nvPr>
            <p:ph type="sldNum" sz="quarter" idx="10"/>
          </p:nvPr>
        </p:nvSpPr>
        <p:spPr/>
        <p:txBody>
          <a:bodyPr/>
          <a:lstStyle/>
          <a:p>
            <a:fld id="{6A48E845-DA46-4FBB-B584-2D2846518019}" type="slidenum">
              <a:rPr lang="en-US" smtClean="0"/>
              <a:t>16</a:t>
            </a:fld>
            <a:endParaRPr lang="en-US"/>
          </a:p>
        </p:txBody>
      </p:sp>
    </p:spTree>
    <p:extLst>
      <p:ext uri="{BB962C8B-B14F-4D97-AF65-F5344CB8AC3E}">
        <p14:creationId xmlns:p14="http://schemas.microsoft.com/office/powerpoint/2010/main" val="125530745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Jesus </a:t>
            </a:r>
            <a:r>
              <a:rPr lang="en-US" dirty="0" smtClean="0"/>
              <a:t>was in control </a:t>
            </a:r>
            <a:endParaRPr lang="en-US" dirty="0" smtClean="0"/>
          </a:p>
          <a:p>
            <a:r>
              <a:rPr lang="en-US" dirty="0" smtClean="0"/>
              <a:t>Neither </a:t>
            </a:r>
            <a:r>
              <a:rPr lang="en-US" dirty="0" smtClean="0"/>
              <a:t>He nor</a:t>
            </a:r>
            <a:r>
              <a:rPr lang="en-US" baseline="0" dirty="0" smtClean="0"/>
              <a:t> the Father was surprised by His death –  </a:t>
            </a:r>
            <a:endParaRPr lang="en-US" baseline="0" dirty="0" smtClean="0"/>
          </a:p>
          <a:p>
            <a:r>
              <a:rPr lang="en-US" baseline="0" dirty="0" smtClean="0"/>
              <a:t>But what </a:t>
            </a:r>
            <a:r>
              <a:rPr lang="en-US" baseline="0" dirty="0" smtClean="0"/>
              <a:t>about those following Jesus ?</a:t>
            </a:r>
          </a:p>
          <a:p>
            <a:r>
              <a:rPr lang="en-US" baseline="0" dirty="0" smtClean="0"/>
              <a:t>We can only imagine how the disciples and those following Jesus must have felt</a:t>
            </a:r>
          </a:p>
          <a:p>
            <a:r>
              <a:rPr lang="en-US" baseline="0" dirty="0" smtClean="0"/>
              <a:t>There is little in </a:t>
            </a:r>
            <a:r>
              <a:rPr lang="en-US" baseline="0" dirty="0" smtClean="0"/>
              <a:t>scripture to tell us…</a:t>
            </a:r>
            <a:endParaRPr lang="en-US" baseline="0" dirty="0" smtClean="0"/>
          </a:p>
          <a:p>
            <a:r>
              <a:rPr lang="en-US" baseline="0" dirty="0" smtClean="0"/>
              <a:t>But we do get a glimpse of the joy they experience as they learn of His resurrection.</a:t>
            </a:r>
            <a:endParaRPr lang="en-US" dirty="0"/>
          </a:p>
        </p:txBody>
      </p:sp>
      <p:sp>
        <p:nvSpPr>
          <p:cNvPr id="4" name="Slide Number Placeholder 3"/>
          <p:cNvSpPr>
            <a:spLocks noGrp="1"/>
          </p:cNvSpPr>
          <p:nvPr>
            <p:ph type="sldNum" sz="quarter" idx="10"/>
          </p:nvPr>
        </p:nvSpPr>
        <p:spPr/>
        <p:txBody>
          <a:bodyPr/>
          <a:lstStyle/>
          <a:p>
            <a:fld id="{6A48E845-DA46-4FBB-B584-2D2846518019}" type="slidenum">
              <a:rPr lang="en-US" smtClean="0"/>
              <a:t>17</a:t>
            </a:fld>
            <a:endParaRPr lang="en-US"/>
          </a:p>
        </p:txBody>
      </p:sp>
    </p:spTree>
    <p:extLst>
      <p:ext uri="{BB962C8B-B14F-4D97-AF65-F5344CB8AC3E}">
        <p14:creationId xmlns:p14="http://schemas.microsoft.com/office/powerpoint/2010/main" val="345095528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A48E845-DA46-4FBB-B584-2D2846518019}" type="slidenum">
              <a:rPr lang="en-US" smtClean="0"/>
              <a:t>18</a:t>
            </a:fld>
            <a:endParaRPr lang="en-US"/>
          </a:p>
        </p:txBody>
      </p:sp>
    </p:spTree>
    <p:extLst>
      <p:ext uri="{BB962C8B-B14F-4D97-AF65-F5344CB8AC3E}">
        <p14:creationId xmlns:p14="http://schemas.microsoft.com/office/powerpoint/2010/main" val="330631668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Look at the Women’s </a:t>
            </a:r>
            <a:r>
              <a:rPr lang="en-US" dirty="0" smtClean="0"/>
              <a:t>preparation: </a:t>
            </a:r>
            <a:endParaRPr lang="en-US" dirty="0" smtClean="0"/>
          </a:p>
          <a:p>
            <a:r>
              <a:rPr lang="en-US" dirty="0" smtClean="0"/>
              <a:t>They were intent on </a:t>
            </a:r>
            <a:r>
              <a:rPr lang="en-US" dirty="0" err="1" smtClean="0"/>
              <a:t>annointing</a:t>
            </a:r>
            <a:r>
              <a:rPr lang="en-US" dirty="0" smtClean="0"/>
              <a:t> Jesus body – it was what needed to be done</a:t>
            </a:r>
          </a:p>
          <a:p>
            <a:r>
              <a:rPr lang="en-US" dirty="0" smtClean="0"/>
              <a:t>Mission</a:t>
            </a:r>
            <a:r>
              <a:rPr lang="en-US" baseline="0" dirty="0" smtClean="0"/>
              <a:t> of Love</a:t>
            </a:r>
            <a:endParaRPr lang="en-US" dirty="0" smtClean="0"/>
          </a:p>
          <a:p>
            <a:r>
              <a:rPr lang="en-US" dirty="0" smtClean="0"/>
              <a:t>Saturday</a:t>
            </a:r>
            <a:r>
              <a:rPr lang="en-US" baseline="0" dirty="0" smtClean="0"/>
              <a:t> </a:t>
            </a:r>
            <a:r>
              <a:rPr lang="en-US" baseline="0" dirty="0" smtClean="0"/>
              <a:t>night they went and bought spices to prep the body</a:t>
            </a:r>
          </a:p>
          <a:p>
            <a:r>
              <a:rPr lang="en-US" baseline="0" dirty="0" smtClean="0"/>
              <a:t>Chose to follow thru despite obstacles / odds of failure</a:t>
            </a:r>
          </a:p>
          <a:p>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They just showed up…</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Supernatural act – stone removed, soldiers gone</a:t>
            </a:r>
          </a:p>
          <a:p>
            <a:endParaRPr lang="en-US" baseline="0" dirty="0" smtClean="0"/>
          </a:p>
          <a:p>
            <a:r>
              <a:rPr lang="en-US" baseline="0" dirty="0" smtClean="0"/>
              <a:t>We all may be able to learn something here</a:t>
            </a:r>
            <a:endParaRPr lang="en-US" baseline="0" dirty="0" smtClean="0"/>
          </a:p>
          <a:p>
            <a:r>
              <a:rPr lang="en-US" baseline="0" dirty="0" smtClean="0"/>
              <a:t>How often do we shrink back from the things we should do – because of perceived obstacles?</a:t>
            </a:r>
          </a:p>
          <a:p>
            <a:r>
              <a:rPr lang="en-US" baseline="0" dirty="0" smtClean="0"/>
              <a:t>We </a:t>
            </a:r>
            <a:r>
              <a:rPr lang="en-US" baseline="0" dirty="0" smtClean="0"/>
              <a:t>dread facing challenges</a:t>
            </a:r>
          </a:p>
          <a:p>
            <a:endParaRPr lang="en-US" baseline="0" dirty="0" smtClean="0"/>
          </a:p>
          <a:p>
            <a:r>
              <a:rPr lang="en-US" baseline="0" dirty="0" smtClean="0"/>
              <a:t>Only </a:t>
            </a:r>
            <a:r>
              <a:rPr lang="en-US" baseline="0" dirty="0" smtClean="0"/>
              <a:t>to find that obstacle not really there?</a:t>
            </a:r>
          </a:p>
          <a:p>
            <a:r>
              <a:rPr lang="en-US" baseline="0" dirty="0" smtClean="0"/>
              <a:t>Human </a:t>
            </a:r>
            <a:r>
              <a:rPr lang="en-US" baseline="0" dirty="0" err="1" smtClean="0"/>
              <a:t>tendancy</a:t>
            </a:r>
            <a:r>
              <a:rPr lang="en-US" baseline="0" dirty="0" smtClean="0"/>
              <a:t> to worry about </a:t>
            </a:r>
            <a:r>
              <a:rPr lang="en-US" baseline="0" dirty="0" smtClean="0"/>
              <a:t>problems – magnify them</a:t>
            </a:r>
            <a:endParaRPr lang="en-US" baseline="0" dirty="0" smtClean="0"/>
          </a:p>
          <a:p>
            <a:endParaRPr lang="en-US" baseline="0" dirty="0" smtClean="0"/>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6A48E845-DA46-4FBB-B584-2D2846518019}" type="slidenum">
              <a:rPr lang="en-US" smtClean="0"/>
              <a:t>19</a:t>
            </a:fld>
            <a:endParaRPr lang="en-US"/>
          </a:p>
        </p:txBody>
      </p:sp>
    </p:spTree>
    <p:extLst>
      <p:ext uri="{BB962C8B-B14F-4D97-AF65-F5344CB8AC3E}">
        <p14:creationId xmlns:p14="http://schemas.microsoft.com/office/powerpoint/2010/main" val="117780874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First words of the young man/angel:</a:t>
            </a:r>
            <a:r>
              <a:rPr lang="en-US" baseline="0" dirty="0" smtClean="0"/>
              <a:t> “Don’t be afraid/alarmed”</a:t>
            </a:r>
          </a:p>
          <a:p>
            <a:r>
              <a:rPr lang="en-US" baseline="0" dirty="0" smtClean="0"/>
              <a:t>Sound familiar?  Angel to Mary (Luke 1:30), Angel to Zechariah (Luke 1:13), Angel to Shepherds (Luke 2:10)</a:t>
            </a:r>
          </a:p>
          <a:p>
            <a:r>
              <a:rPr lang="en-US" baseline="0" dirty="0" smtClean="0"/>
              <a:t>Presence of an Angel – disturbing? They always say “fear not”</a:t>
            </a:r>
          </a:p>
          <a:p>
            <a:endParaRPr lang="en-US" baseline="0" dirty="0" smtClean="0"/>
          </a:p>
          <a:p>
            <a:r>
              <a:rPr lang="en-US" baseline="0" dirty="0" smtClean="0"/>
              <a:t>Angel </a:t>
            </a:r>
          </a:p>
          <a:p>
            <a:pPr marL="171450" indent="-171450">
              <a:buFont typeface="Arial" pitchFamily="34" charset="0"/>
              <a:buChar char="•"/>
            </a:pPr>
            <a:r>
              <a:rPr lang="en-US" baseline="0" dirty="0" smtClean="0"/>
              <a:t>Affirms the mission of the women</a:t>
            </a:r>
          </a:p>
          <a:p>
            <a:pPr marL="171450" indent="-171450">
              <a:buFont typeface="Arial" pitchFamily="34" charset="0"/>
              <a:buChar char="•"/>
            </a:pPr>
            <a:r>
              <a:rPr lang="en-US" baseline="0" dirty="0" smtClean="0"/>
              <a:t>Confirms the reality of Jesus death – no doubt as to the outcome of the events of Friday (no deception, no ruse)</a:t>
            </a:r>
          </a:p>
          <a:p>
            <a:pPr marL="628650" lvl="1" indent="-171450">
              <a:buFont typeface="Arial" pitchFamily="34" charset="0"/>
              <a:buChar char="•"/>
            </a:pPr>
            <a:r>
              <a:rPr lang="en-US" baseline="0" dirty="0" smtClean="0"/>
              <a:t>He was crucified, He died,</a:t>
            </a:r>
          </a:p>
          <a:p>
            <a:pPr marL="628650" lvl="1" indent="-171450">
              <a:buFont typeface="Arial" pitchFamily="34" charset="0"/>
              <a:buChar char="•"/>
            </a:pPr>
            <a:r>
              <a:rPr lang="en-US" baseline="0" dirty="0" smtClean="0"/>
              <a:t>But He is risen</a:t>
            </a:r>
          </a:p>
          <a:p>
            <a:pPr marL="0" lvl="0" indent="0">
              <a:buFont typeface="Arial" pitchFamily="34" charset="0"/>
              <a:buNone/>
            </a:pPr>
            <a:r>
              <a:rPr lang="en-US" baseline="0" dirty="0" smtClean="0"/>
              <a:t>He is risen </a:t>
            </a:r>
            <a:r>
              <a:rPr lang="en-US" baseline="0" dirty="0" smtClean="0"/>
              <a:t>(actually </a:t>
            </a:r>
            <a:r>
              <a:rPr lang="en-US" b="1" baseline="0" dirty="0" smtClean="0"/>
              <a:t>was </a:t>
            </a:r>
            <a:r>
              <a:rPr lang="en-US" b="1" baseline="0" dirty="0" smtClean="0"/>
              <a:t>raised </a:t>
            </a:r>
            <a:r>
              <a:rPr lang="en-US" baseline="0" dirty="0" smtClean="0"/>
              <a:t>) passive voice</a:t>
            </a:r>
          </a:p>
          <a:p>
            <a:pPr marL="0" lvl="0" indent="0">
              <a:buFont typeface="Arial" pitchFamily="34" charset="0"/>
              <a:buNone/>
            </a:pPr>
            <a:r>
              <a:rPr lang="en-US" baseline="0" dirty="0" smtClean="0"/>
              <a:t>Someone did the raising – implication </a:t>
            </a:r>
            <a:r>
              <a:rPr lang="en-US" baseline="0" dirty="0" smtClean="0"/>
              <a:t>Act of </a:t>
            </a:r>
            <a:r>
              <a:rPr lang="en-US" baseline="0" dirty="0" smtClean="0"/>
              <a:t>God</a:t>
            </a:r>
          </a:p>
          <a:p>
            <a:pPr marL="0" lvl="0" indent="0">
              <a:buFont typeface="Arial" pitchFamily="34" charset="0"/>
              <a:buNone/>
            </a:pPr>
            <a:r>
              <a:rPr lang="en-US" baseline="0" dirty="0" smtClean="0"/>
              <a:t>“Behold see the place..”   see for yourself</a:t>
            </a:r>
          </a:p>
          <a:p>
            <a:pPr marL="0" lvl="0" indent="0">
              <a:buFont typeface="Arial" pitchFamily="34" charset="0"/>
              <a:buNone/>
            </a:pPr>
            <a:endParaRPr lang="en-US" baseline="0" dirty="0" smtClean="0"/>
          </a:p>
          <a:p>
            <a:pPr marL="0" lvl="0" indent="0">
              <a:buFont typeface="Arial" pitchFamily="34" charset="0"/>
              <a:buNone/>
            </a:pPr>
            <a:r>
              <a:rPr lang="en-US" baseline="0" dirty="0" smtClean="0"/>
              <a:t>The women heard, they saw. Angel gave them a mission</a:t>
            </a:r>
          </a:p>
          <a:p>
            <a:pPr marL="0" lvl="0" indent="0">
              <a:buFont typeface="Arial" pitchFamily="34" charset="0"/>
              <a:buNone/>
            </a:pPr>
            <a:r>
              <a:rPr lang="en-US" baseline="0" dirty="0" smtClean="0"/>
              <a:t>Go your way: </a:t>
            </a:r>
            <a:endParaRPr lang="en-US" baseline="0" dirty="0" smtClean="0"/>
          </a:p>
          <a:p>
            <a:pPr marL="0" lvl="0" indent="0">
              <a:buFont typeface="Arial" pitchFamily="34" charset="0"/>
              <a:buNone/>
            </a:pPr>
            <a:r>
              <a:rPr lang="en-US" baseline="0" dirty="0" smtClean="0"/>
              <a:t>Gave them a mission:  Tell </a:t>
            </a:r>
            <a:r>
              <a:rPr lang="en-US" baseline="0" dirty="0" smtClean="0"/>
              <a:t>the disciples and Peter</a:t>
            </a:r>
          </a:p>
          <a:p>
            <a:pPr marL="0" lvl="0" indent="0">
              <a:buFont typeface="Arial" pitchFamily="34" charset="0"/>
              <a:buNone/>
            </a:pPr>
            <a:r>
              <a:rPr lang="en-US" baseline="0" dirty="0" smtClean="0"/>
              <a:t>Go meet Jesus in Galilee</a:t>
            </a:r>
          </a:p>
          <a:p>
            <a:pPr marL="0" lvl="0" indent="0">
              <a:buFont typeface="Arial" pitchFamily="34" charset="0"/>
              <a:buNone/>
            </a:pPr>
            <a:endParaRPr lang="en-US" baseline="0" dirty="0" smtClean="0"/>
          </a:p>
          <a:p>
            <a:pPr marL="0" lvl="0" indent="0">
              <a:buFont typeface="Arial" pitchFamily="34" charset="0"/>
              <a:buNone/>
            </a:pPr>
            <a:r>
              <a:rPr lang="en-US" baseline="0" dirty="0" smtClean="0"/>
              <a:t>Why single out Peter? Denials (Mark 14:16-72)</a:t>
            </a:r>
          </a:p>
        </p:txBody>
      </p:sp>
      <p:sp>
        <p:nvSpPr>
          <p:cNvPr id="4" name="Slide Number Placeholder 3"/>
          <p:cNvSpPr>
            <a:spLocks noGrp="1"/>
          </p:cNvSpPr>
          <p:nvPr>
            <p:ph type="sldNum" sz="quarter" idx="10"/>
          </p:nvPr>
        </p:nvSpPr>
        <p:spPr/>
        <p:txBody>
          <a:bodyPr/>
          <a:lstStyle/>
          <a:p>
            <a:fld id="{6A48E845-DA46-4FBB-B584-2D2846518019}" type="slidenum">
              <a:rPr lang="en-US" smtClean="0"/>
              <a:t>20</a:t>
            </a:fld>
            <a:endParaRPr lang="en-US"/>
          </a:p>
        </p:txBody>
      </p:sp>
    </p:spTree>
    <p:extLst>
      <p:ext uri="{BB962C8B-B14F-4D97-AF65-F5344CB8AC3E}">
        <p14:creationId xmlns:p14="http://schemas.microsoft.com/office/powerpoint/2010/main" val="13596278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This morning we are going to examine the death and resurrection of Jesus in the context of God’s </a:t>
            </a:r>
            <a:r>
              <a:rPr lang="en-US" dirty="0" smtClean="0"/>
              <a:t>Story</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Here is a brief summary of the sequence of events Thursday &amp; Friday –</a:t>
            </a:r>
            <a:r>
              <a:rPr lang="en-US" baseline="0" dirty="0" smtClean="0"/>
              <a:t> leading up to &amp; including to the crucifixion</a:t>
            </a:r>
            <a:endParaRPr lang="en-US" dirty="0" smtClean="0"/>
          </a:p>
          <a:p>
            <a:endParaRPr lang="en-US" dirty="0"/>
          </a:p>
        </p:txBody>
      </p:sp>
      <p:sp>
        <p:nvSpPr>
          <p:cNvPr id="4" name="Slide Number Placeholder 3"/>
          <p:cNvSpPr>
            <a:spLocks noGrp="1"/>
          </p:cNvSpPr>
          <p:nvPr>
            <p:ph type="sldNum" sz="quarter" idx="10"/>
          </p:nvPr>
        </p:nvSpPr>
        <p:spPr/>
        <p:txBody>
          <a:bodyPr/>
          <a:lstStyle/>
          <a:p>
            <a:fld id="{6A48E845-DA46-4FBB-B584-2D2846518019}" type="slidenum">
              <a:rPr lang="en-US" smtClean="0"/>
              <a:t>2</a:t>
            </a:fld>
            <a:endParaRPr lang="en-US"/>
          </a:p>
        </p:txBody>
      </p:sp>
    </p:spTree>
    <p:extLst>
      <p:ext uri="{BB962C8B-B14F-4D97-AF65-F5344CB8AC3E}">
        <p14:creationId xmlns:p14="http://schemas.microsoft.com/office/powerpoint/2010/main" val="285294392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Jesus’ resurrection is important:  (Paul was correcting the misconception of some folks at Corinth)</a:t>
            </a:r>
          </a:p>
          <a:p>
            <a:pPr marL="228600" indent="-228600">
              <a:buAutoNum type="arabicPeriod"/>
            </a:pPr>
            <a:r>
              <a:rPr lang="en-US" dirty="0" smtClean="0"/>
              <a:t>Historical fact of Jesus substitutionary death and resurrection is the basis for our faith</a:t>
            </a:r>
          </a:p>
          <a:p>
            <a:pPr marL="228600" indent="-228600">
              <a:buAutoNum type="arabicPeriod"/>
            </a:pPr>
            <a:r>
              <a:rPr lang="en-US" dirty="0" smtClean="0"/>
              <a:t>Resurrection gives meaning to</a:t>
            </a:r>
            <a:r>
              <a:rPr lang="en-US" baseline="0" dirty="0" smtClean="0"/>
              <a:t> who Jesus is (son of God) and the significance of the crucifixion</a:t>
            </a:r>
          </a:p>
          <a:p>
            <a:pPr marL="685800" lvl="1" indent="-228600">
              <a:buAutoNum type="arabicPeriod"/>
            </a:pPr>
            <a:r>
              <a:rPr lang="en-US" baseline="0" dirty="0" smtClean="0"/>
              <a:t>The fact that Christ </a:t>
            </a:r>
            <a:r>
              <a:rPr lang="en-US" baseline="0" dirty="0" smtClean="0"/>
              <a:t>is alive today sets </a:t>
            </a:r>
            <a:r>
              <a:rPr lang="en-US" baseline="0" dirty="0" smtClean="0"/>
              <a:t>Him apart from all other religious figures of history</a:t>
            </a:r>
          </a:p>
          <a:p>
            <a:pPr marL="228600" indent="-228600">
              <a:buAutoNum type="arabicPeriod"/>
            </a:pPr>
            <a:r>
              <a:rPr lang="en-US" baseline="0" dirty="0" smtClean="0"/>
              <a:t>Resurrection is essential for forgiveness and defeat of sin and victory over the grave</a:t>
            </a:r>
          </a:p>
          <a:p>
            <a:pPr marL="685800" lvl="1" indent="-228600">
              <a:buAutoNum type="arabicPeriod"/>
            </a:pPr>
            <a:r>
              <a:rPr lang="en-US" baseline="0" dirty="0" smtClean="0"/>
              <a:t>If He was not resurrected then neither shall we be…</a:t>
            </a:r>
          </a:p>
          <a:p>
            <a:pPr marL="685800" lvl="1" indent="-228600">
              <a:buAutoNum type="arabicPeriod"/>
            </a:pPr>
            <a:r>
              <a:rPr lang="en-US" baseline="0" dirty="0" smtClean="0"/>
              <a:t>Those who are dead (in Christ) have no eternal hope</a:t>
            </a:r>
          </a:p>
          <a:p>
            <a:pPr marL="228600" indent="-228600">
              <a:buAutoNum type="arabicPeriod"/>
            </a:pPr>
            <a:r>
              <a:rPr lang="en-US" baseline="0" dirty="0" smtClean="0"/>
              <a:t>Resurrection is the assurance of a meaningful life in eternity</a:t>
            </a:r>
          </a:p>
          <a:p>
            <a:pPr marL="0" indent="0">
              <a:buNone/>
            </a:pPr>
            <a:r>
              <a:rPr lang="en-US" baseline="0" dirty="0" smtClean="0"/>
              <a:t>	God’s plan involves Jesus coming again – to make things </a:t>
            </a:r>
            <a:r>
              <a:rPr lang="en-US" baseline="0" dirty="0" smtClean="0"/>
              <a:t>right</a:t>
            </a:r>
          </a:p>
          <a:p>
            <a:pPr marL="0" indent="0">
              <a:buNone/>
            </a:pPr>
            <a:r>
              <a:rPr lang="en-US" baseline="0" dirty="0" smtClean="0"/>
              <a:t>	We shall be resurrected</a:t>
            </a:r>
            <a:endParaRPr lang="en-US" baseline="0" dirty="0" smtClean="0"/>
          </a:p>
          <a:p>
            <a:pPr marL="0" indent="0">
              <a:buNone/>
            </a:pPr>
            <a:r>
              <a:rPr lang="en-US" baseline="0" dirty="0" smtClean="0"/>
              <a:t>	and we shall have a role to play in the eternal plan</a:t>
            </a:r>
            <a:endParaRPr lang="en-US" dirty="0" smtClean="0"/>
          </a:p>
          <a:p>
            <a:pPr marL="228600" indent="-228600">
              <a:buAutoNum type="arabicPeriod"/>
            </a:pPr>
            <a:endParaRPr lang="en-US" baseline="0" dirty="0" smtClean="0"/>
          </a:p>
          <a:p>
            <a:pPr marL="0" indent="0">
              <a:buNone/>
            </a:pPr>
            <a:r>
              <a:rPr lang="en-US" baseline="0" dirty="0" smtClean="0"/>
              <a:t>V 19  -  Why </a:t>
            </a:r>
            <a:r>
              <a:rPr lang="en-US" baseline="0" dirty="0" smtClean="0"/>
              <a:t>would we be pitied?</a:t>
            </a:r>
          </a:p>
          <a:p>
            <a:pPr marL="0" indent="0">
              <a:buNone/>
            </a:pPr>
            <a:r>
              <a:rPr lang="en-US" baseline="0" dirty="0" smtClean="0"/>
              <a:t>In Our life here we are victorious because we live in anticipation of a future hope</a:t>
            </a:r>
          </a:p>
          <a:p>
            <a:pPr marL="0" indent="0">
              <a:buNone/>
            </a:pPr>
            <a:r>
              <a:rPr lang="en-US" baseline="0" dirty="0" smtClean="0"/>
              <a:t>It is an assurance of faith</a:t>
            </a:r>
          </a:p>
          <a:p>
            <a:pPr marL="0" indent="0">
              <a:buNone/>
            </a:pPr>
            <a:endParaRPr lang="en-US" baseline="0" dirty="0" smtClean="0"/>
          </a:p>
          <a:p>
            <a:pPr marL="0" indent="0">
              <a:buNone/>
            </a:pPr>
            <a:r>
              <a:rPr lang="en-US" baseline="0" dirty="0" smtClean="0"/>
              <a:t>And yet the Western Church has – for most of the 20</a:t>
            </a:r>
            <a:r>
              <a:rPr lang="en-US" baseline="30000" dirty="0" smtClean="0"/>
              <a:t>th</a:t>
            </a:r>
            <a:r>
              <a:rPr lang="en-US" baseline="0" dirty="0" smtClean="0"/>
              <a:t> Century – has not  placed much emphasis upon the Resurrection that is to come</a:t>
            </a:r>
          </a:p>
          <a:p>
            <a:pPr marL="0" indent="0">
              <a:buNone/>
            </a:pPr>
            <a:r>
              <a:rPr lang="en-US" baseline="0" dirty="0" smtClean="0"/>
              <a:t>We have celebrated Christmas as the major festival of the Church</a:t>
            </a:r>
          </a:p>
          <a:p>
            <a:pPr marL="0" indent="0">
              <a:buNone/>
            </a:pPr>
            <a:r>
              <a:rPr lang="en-US" baseline="0" dirty="0" smtClean="0"/>
              <a:t>When for 19 centuries the Church celebrated Easter and the Resurrection as the most important celebration on the calendar</a:t>
            </a:r>
            <a:endParaRPr lang="en-US" baseline="0" dirty="0" smtClean="0"/>
          </a:p>
        </p:txBody>
      </p:sp>
      <p:sp>
        <p:nvSpPr>
          <p:cNvPr id="4" name="Slide Number Placeholder 3"/>
          <p:cNvSpPr>
            <a:spLocks noGrp="1"/>
          </p:cNvSpPr>
          <p:nvPr>
            <p:ph type="sldNum" sz="quarter" idx="10"/>
          </p:nvPr>
        </p:nvSpPr>
        <p:spPr/>
        <p:txBody>
          <a:bodyPr/>
          <a:lstStyle/>
          <a:p>
            <a:fld id="{6A48E845-DA46-4FBB-B584-2D2846518019}" type="slidenum">
              <a:rPr lang="en-US" smtClean="0"/>
              <a:t>21</a:t>
            </a:fld>
            <a:endParaRPr lang="en-US"/>
          </a:p>
        </p:txBody>
      </p:sp>
    </p:spTree>
    <p:extLst>
      <p:ext uri="{BB962C8B-B14F-4D97-AF65-F5344CB8AC3E}">
        <p14:creationId xmlns:p14="http://schemas.microsoft.com/office/powerpoint/2010/main" val="179559532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NT Wright  Anglican Church Scholar – former Bishop of Durham – a leading theologian &amp; scholar</a:t>
            </a:r>
            <a:r>
              <a:rPr lang="en-US" baseline="0" dirty="0" smtClean="0"/>
              <a:t> among evangelicals </a:t>
            </a:r>
          </a:p>
          <a:p>
            <a:r>
              <a:rPr lang="en-US" baseline="0" dirty="0" smtClean="0"/>
              <a:t>Book: </a:t>
            </a:r>
            <a:r>
              <a:rPr lang="en-US" b="1" baseline="0" dirty="0" smtClean="0"/>
              <a:t>Surprised By Hope </a:t>
            </a:r>
            <a:r>
              <a:rPr lang="en-US" baseline="0" dirty="0" smtClean="0"/>
              <a:t>addresses the resurrection of Christ and the resurrection awaiting believers and how that should change our present outlook on this life and this world. </a:t>
            </a:r>
          </a:p>
          <a:p>
            <a:r>
              <a:rPr lang="en-US" baseline="0" dirty="0" smtClean="0"/>
              <a:t>The Resurrection is talking about  “Life after life-after-death” – (Study in some detail the last Sunday of August)</a:t>
            </a:r>
          </a:p>
          <a:p>
            <a:r>
              <a:rPr lang="en-US" baseline="0" dirty="0" smtClean="0"/>
              <a:t>	He is coming back – in bodily form (and so are we)</a:t>
            </a:r>
          </a:p>
          <a:p>
            <a:r>
              <a:rPr lang="en-US" baseline="0" dirty="0" smtClean="0"/>
              <a:t>	And when He does He will renew and restore all things</a:t>
            </a:r>
          </a:p>
          <a:p>
            <a:r>
              <a:rPr lang="en-US" baseline="0" dirty="0" smtClean="0"/>
              <a:t>(Stay Tuned)</a:t>
            </a:r>
          </a:p>
          <a:p>
            <a:endParaRPr lang="en-US" dirty="0"/>
          </a:p>
        </p:txBody>
      </p:sp>
      <p:sp>
        <p:nvSpPr>
          <p:cNvPr id="4" name="Slide Number Placeholder 3"/>
          <p:cNvSpPr>
            <a:spLocks noGrp="1"/>
          </p:cNvSpPr>
          <p:nvPr>
            <p:ph type="sldNum" sz="quarter" idx="10"/>
          </p:nvPr>
        </p:nvSpPr>
        <p:spPr/>
        <p:txBody>
          <a:bodyPr/>
          <a:lstStyle/>
          <a:p>
            <a:fld id="{6A48E845-DA46-4FBB-B584-2D2846518019}" type="slidenum">
              <a:rPr lang="en-US" smtClean="0"/>
              <a:t>22</a:t>
            </a:fld>
            <a:endParaRPr lang="en-US" dirty="0"/>
          </a:p>
        </p:txBody>
      </p:sp>
    </p:spTree>
    <p:extLst>
      <p:ext uri="{BB962C8B-B14F-4D97-AF65-F5344CB8AC3E}">
        <p14:creationId xmlns:p14="http://schemas.microsoft.com/office/powerpoint/2010/main" val="253111770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It seems so basic Jesus lived died conquered death and lives today.</a:t>
            </a:r>
          </a:p>
          <a:p>
            <a:r>
              <a:rPr lang="en-US" dirty="0" smtClean="0"/>
              <a:t>But it is the central undeniable can’t believe god without it Centerpiece to the entire bible </a:t>
            </a:r>
          </a:p>
          <a:p>
            <a:r>
              <a:rPr lang="en-US" dirty="0" smtClean="0"/>
              <a:t>All of the old testament points to it </a:t>
            </a:r>
          </a:p>
          <a:p>
            <a:r>
              <a:rPr lang="en-US" dirty="0" smtClean="0"/>
              <a:t>All of the rest of the new testament points back to it </a:t>
            </a:r>
          </a:p>
          <a:p>
            <a:r>
              <a:rPr lang="en-US" dirty="0" smtClean="0"/>
              <a:t>It changed everything about god’s relationship with man </a:t>
            </a:r>
          </a:p>
          <a:p>
            <a:r>
              <a:rPr lang="en-US" dirty="0" smtClean="0"/>
              <a:t>With the Israelites and with the world</a:t>
            </a:r>
            <a:r>
              <a:rPr lang="en-US" baseline="0" dirty="0" smtClean="0"/>
              <a:t> (John 3:16).</a:t>
            </a:r>
          </a:p>
          <a:p>
            <a:r>
              <a:rPr lang="en-US" baseline="0" dirty="0" smtClean="0"/>
              <a:t>His death and life has much more than a global impact </a:t>
            </a:r>
          </a:p>
          <a:p>
            <a:r>
              <a:rPr lang="en-US" baseline="0" dirty="0" smtClean="0"/>
              <a:t>It affects each individual life in ways we can’t imagine Until we trust him with every aspect of our lives </a:t>
            </a:r>
          </a:p>
          <a:p>
            <a:r>
              <a:rPr lang="en-US" baseline="0" dirty="0" smtClean="0"/>
              <a:t>We should want to know him or everyday And learn to depend fully on the power that raised him from the dead </a:t>
            </a:r>
          </a:p>
          <a:p>
            <a:r>
              <a:rPr lang="en-US" baseline="0" dirty="0" smtClean="0"/>
              <a:t>Which he makes available to us in our own lives </a:t>
            </a:r>
            <a:endParaRPr lang="en-US" dirty="0" smtClean="0"/>
          </a:p>
          <a:p>
            <a:endParaRPr lang="en-US" dirty="0"/>
          </a:p>
        </p:txBody>
      </p:sp>
      <p:sp>
        <p:nvSpPr>
          <p:cNvPr id="4" name="Slide Number Placeholder 3"/>
          <p:cNvSpPr>
            <a:spLocks noGrp="1"/>
          </p:cNvSpPr>
          <p:nvPr>
            <p:ph type="sldNum" sz="quarter" idx="10"/>
          </p:nvPr>
        </p:nvSpPr>
        <p:spPr/>
        <p:txBody>
          <a:bodyPr/>
          <a:lstStyle/>
          <a:p>
            <a:fld id="{6A48E845-DA46-4FBB-B584-2D2846518019}" type="slidenum">
              <a:rPr lang="en-US" smtClean="0"/>
              <a:t>23</a:t>
            </a:fld>
            <a:endParaRPr lang="en-US"/>
          </a:p>
        </p:txBody>
      </p:sp>
    </p:spTree>
    <p:extLst>
      <p:ext uri="{BB962C8B-B14F-4D97-AF65-F5344CB8AC3E}">
        <p14:creationId xmlns:p14="http://schemas.microsoft.com/office/powerpoint/2010/main" val="188354183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A48E845-DA46-4FBB-B584-2D2846518019}" type="slidenum">
              <a:rPr lang="en-US" smtClean="0"/>
              <a:t>24</a:t>
            </a:fld>
            <a:endParaRPr lang="en-US"/>
          </a:p>
        </p:txBody>
      </p:sp>
    </p:spTree>
    <p:extLst>
      <p:ext uri="{BB962C8B-B14F-4D97-AF65-F5344CB8AC3E}">
        <p14:creationId xmlns:p14="http://schemas.microsoft.com/office/powerpoint/2010/main" val="9188802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A48E845-DA46-4FBB-B584-2D2846518019}" type="slidenum">
              <a:rPr lang="en-US" smtClean="0"/>
              <a:t>3</a:t>
            </a:fld>
            <a:endParaRPr lang="en-US"/>
          </a:p>
        </p:txBody>
      </p:sp>
    </p:spTree>
    <p:extLst>
      <p:ext uri="{BB962C8B-B14F-4D97-AF65-F5344CB8AC3E}">
        <p14:creationId xmlns:p14="http://schemas.microsoft.com/office/powerpoint/2010/main" val="34175318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 said almost nothing</a:t>
            </a:r>
          </a:p>
          <a:p>
            <a:r>
              <a:rPr lang="en-US" dirty="0" smtClean="0"/>
              <a:t>Did not defend</a:t>
            </a:r>
            <a:r>
              <a:rPr lang="en-US" baseline="0" dirty="0" smtClean="0"/>
              <a:t> Himself</a:t>
            </a:r>
            <a:endParaRPr lang="en-US" dirty="0"/>
          </a:p>
        </p:txBody>
      </p:sp>
      <p:sp>
        <p:nvSpPr>
          <p:cNvPr id="4" name="Slide Number Placeholder 3"/>
          <p:cNvSpPr>
            <a:spLocks noGrp="1"/>
          </p:cNvSpPr>
          <p:nvPr>
            <p:ph type="sldNum" sz="quarter" idx="10"/>
          </p:nvPr>
        </p:nvSpPr>
        <p:spPr/>
        <p:txBody>
          <a:bodyPr/>
          <a:lstStyle/>
          <a:p>
            <a:fld id="{6A48E845-DA46-4FBB-B584-2D2846518019}" type="slidenum">
              <a:rPr lang="en-US" smtClean="0"/>
              <a:t>4</a:t>
            </a:fld>
            <a:endParaRPr lang="en-US"/>
          </a:p>
        </p:txBody>
      </p:sp>
    </p:spTree>
    <p:extLst>
      <p:ext uri="{BB962C8B-B14F-4D97-AF65-F5344CB8AC3E}">
        <p14:creationId xmlns:p14="http://schemas.microsoft.com/office/powerpoint/2010/main" val="29224600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A48E845-DA46-4FBB-B584-2D2846518019}" type="slidenum">
              <a:rPr lang="en-US" smtClean="0"/>
              <a:t>5</a:t>
            </a:fld>
            <a:endParaRPr lang="en-US"/>
          </a:p>
        </p:txBody>
      </p:sp>
    </p:spTree>
    <p:extLst>
      <p:ext uri="{BB962C8B-B14F-4D97-AF65-F5344CB8AC3E}">
        <p14:creationId xmlns:p14="http://schemas.microsoft.com/office/powerpoint/2010/main" val="70346104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is where we will join the story of Jesus’ death </a:t>
            </a:r>
            <a:r>
              <a:rPr lang="en-US" dirty="0" smtClean="0"/>
              <a:t>and </a:t>
            </a:r>
            <a:r>
              <a:rPr lang="en-US" dirty="0" smtClean="0"/>
              <a:t>resurrection</a:t>
            </a:r>
            <a:endParaRPr lang="en-US" dirty="0"/>
          </a:p>
        </p:txBody>
      </p:sp>
      <p:sp>
        <p:nvSpPr>
          <p:cNvPr id="4" name="Slide Number Placeholder 3"/>
          <p:cNvSpPr>
            <a:spLocks noGrp="1"/>
          </p:cNvSpPr>
          <p:nvPr>
            <p:ph type="sldNum" sz="quarter" idx="10"/>
          </p:nvPr>
        </p:nvSpPr>
        <p:spPr/>
        <p:txBody>
          <a:bodyPr/>
          <a:lstStyle/>
          <a:p>
            <a:fld id="{6A48E845-DA46-4FBB-B584-2D2846518019}" type="slidenum">
              <a:rPr lang="en-US" smtClean="0"/>
              <a:t>6</a:t>
            </a:fld>
            <a:endParaRPr lang="en-US"/>
          </a:p>
        </p:txBody>
      </p:sp>
    </p:spTree>
    <p:extLst>
      <p:ext uri="{BB962C8B-B14F-4D97-AF65-F5344CB8AC3E}">
        <p14:creationId xmlns:p14="http://schemas.microsoft.com/office/powerpoint/2010/main" val="235114882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It is Noon on Friday.. The 6</a:t>
            </a:r>
            <a:r>
              <a:rPr lang="en-US" baseline="30000" dirty="0" smtClean="0"/>
              <a:t>th</a:t>
            </a:r>
            <a:r>
              <a:rPr lang="en-US" dirty="0" smtClean="0"/>
              <a:t> hour</a:t>
            </a:r>
          </a:p>
          <a:p>
            <a:r>
              <a:rPr lang="en-US" dirty="0" smtClean="0"/>
              <a:t>Mark’s account</a:t>
            </a:r>
          </a:p>
          <a:p>
            <a:r>
              <a:rPr lang="en-US" dirty="0" smtClean="0"/>
              <a:t>Written for the benefit of Gentiles so he translates…</a:t>
            </a:r>
            <a:endParaRPr lang="en-US" dirty="0"/>
          </a:p>
        </p:txBody>
      </p:sp>
      <p:sp>
        <p:nvSpPr>
          <p:cNvPr id="4" name="Slide Number Placeholder 3"/>
          <p:cNvSpPr>
            <a:spLocks noGrp="1"/>
          </p:cNvSpPr>
          <p:nvPr>
            <p:ph type="sldNum" sz="quarter" idx="10"/>
          </p:nvPr>
        </p:nvSpPr>
        <p:spPr/>
        <p:txBody>
          <a:bodyPr/>
          <a:lstStyle/>
          <a:p>
            <a:fld id="{6A48E845-DA46-4FBB-B584-2D2846518019}" type="slidenum">
              <a:rPr lang="en-US" smtClean="0"/>
              <a:t>7</a:t>
            </a:fld>
            <a:endParaRPr lang="en-US"/>
          </a:p>
        </p:txBody>
      </p:sp>
    </p:spTree>
    <p:extLst>
      <p:ext uri="{BB962C8B-B14F-4D97-AF65-F5344CB8AC3E}">
        <p14:creationId xmlns:p14="http://schemas.microsoft.com/office/powerpoint/2010/main" val="142140037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A48E845-DA46-4FBB-B584-2D2846518019}" type="slidenum">
              <a:rPr lang="en-US" smtClean="0"/>
              <a:t>8</a:t>
            </a:fld>
            <a:endParaRPr lang="en-US"/>
          </a:p>
        </p:txBody>
      </p:sp>
    </p:spTree>
    <p:extLst>
      <p:ext uri="{BB962C8B-B14F-4D97-AF65-F5344CB8AC3E}">
        <p14:creationId xmlns:p14="http://schemas.microsoft.com/office/powerpoint/2010/main" val="130956965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earlier parts of God’s </a:t>
            </a:r>
            <a:r>
              <a:rPr lang="en-US" dirty="0" smtClean="0"/>
              <a:t>story</a:t>
            </a:r>
            <a:r>
              <a:rPr lang="en-US" b="1" dirty="0" smtClean="0"/>
              <a:t>:   </a:t>
            </a:r>
            <a:r>
              <a:rPr lang="en-US" b="1" dirty="0" smtClean="0"/>
              <a:t>darkness portended divine </a:t>
            </a:r>
            <a:r>
              <a:rPr lang="en-US" b="1" dirty="0" err="1" smtClean="0"/>
              <a:t>judgement</a:t>
            </a:r>
            <a:r>
              <a:rPr lang="en-US" b="1" dirty="0" smtClean="0"/>
              <a:t> </a:t>
            </a:r>
            <a:endParaRPr lang="en-US" b="1" dirty="0" smtClean="0"/>
          </a:p>
          <a:p>
            <a:r>
              <a:rPr lang="en-US" dirty="0" smtClean="0"/>
              <a:t>as </a:t>
            </a:r>
            <a:r>
              <a:rPr lang="en-US" dirty="0" smtClean="0"/>
              <a:t>the 3 days of darkness </a:t>
            </a:r>
            <a:r>
              <a:rPr lang="en-US" dirty="0" err="1" smtClean="0"/>
              <a:t>preceeding</a:t>
            </a:r>
            <a:r>
              <a:rPr lang="en-US" dirty="0" smtClean="0"/>
              <a:t> the death of the firstborn in Egypt (Ex 10:21-23)</a:t>
            </a:r>
          </a:p>
          <a:p>
            <a:pPr defTabSz="931774">
              <a:defRPr/>
            </a:pPr>
            <a:r>
              <a:rPr lang="en-US" dirty="0" smtClean="0"/>
              <a:t>Or Amos description of the Day of the Lord as a day of darkness and not light (Amos 5:18-20)</a:t>
            </a:r>
          </a:p>
          <a:p>
            <a:endParaRPr lang="en-US" dirty="0" smtClean="0"/>
          </a:p>
          <a:p>
            <a:r>
              <a:rPr lang="en-US" b="1" dirty="0" smtClean="0"/>
              <a:t>Over </a:t>
            </a:r>
            <a:r>
              <a:rPr lang="en-US" b="1" dirty="0" smtClean="0"/>
              <a:t>the whole land </a:t>
            </a:r>
            <a:r>
              <a:rPr lang="en-US" dirty="0" smtClean="0"/>
              <a:t>referred to a considerably large area – </a:t>
            </a:r>
            <a:endParaRPr lang="en-US" dirty="0" smtClean="0"/>
          </a:p>
          <a:p>
            <a:r>
              <a:rPr lang="en-US" dirty="0" smtClean="0"/>
              <a:t>most </a:t>
            </a:r>
            <a:r>
              <a:rPr lang="en-US" dirty="0" smtClean="0"/>
              <a:t>likely the entire region of Judea</a:t>
            </a:r>
          </a:p>
          <a:p>
            <a:r>
              <a:rPr lang="en-US" dirty="0" smtClean="0"/>
              <a:t>Dust</a:t>
            </a:r>
            <a:r>
              <a:rPr lang="en-US" baseline="0" dirty="0" smtClean="0"/>
              <a:t> storm?</a:t>
            </a:r>
          </a:p>
          <a:p>
            <a:r>
              <a:rPr lang="en-US" baseline="0" dirty="0" smtClean="0"/>
              <a:t>Solar Eclipse?</a:t>
            </a:r>
          </a:p>
          <a:p>
            <a:r>
              <a:rPr lang="en-US" baseline="0" dirty="0" smtClean="0"/>
              <a:t>Everyone saw the darkness eerie, massive</a:t>
            </a:r>
          </a:p>
          <a:p>
            <a:r>
              <a:rPr lang="en-US" baseline="0" dirty="0" smtClean="0"/>
              <a:t>The God of Creation brought this about</a:t>
            </a:r>
            <a:endParaRPr lang="en-US" dirty="0" smtClean="0"/>
          </a:p>
        </p:txBody>
      </p:sp>
      <p:sp>
        <p:nvSpPr>
          <p:cNvPr id="4" name="Slide Number Placeholder 3"/>
          <p:cNvSpPr>
            <a:spLocks noGrp="1"/>
          </p:cNvSpPr>
          <p:nvPr>
            <p:ph type="sldNum" sz="quarter" idx="10"/>
          </p:nvPr>
        </p:nvSpPr>
        <p:spPr/>
        <p:txBody>
          <a:bodyPr/>
          <a:lstStyle/>
          <a:p>
            <a:fld id="{6A48E845-DA46-4FBB-B584-2D2846518019}" type="slidenum">
              <a:rPr lang="en-US" smtClean="0"/>
              <a:t>9</a:t>
            </a:fld>
            <a:endParaRPr lang="en-US"/>
          </a:p>
        </p:txBody>
      </p:sp>
    </p:spTree>
    <p:extLst>
      <p:ext uri="{BB962C8B-B14F-4D97-AF65-F5344CB8AC3E}">
        <p14:creationId xmlns:p14="http://schemas.microsoft.com/office/powerpoint/2010/main" val="42143480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27B79A6-BEA9-437F-85CC-CA28C7FA5CCA}" type="datetimeFigureOut">
              <a:rPr lang="en-US" smtClean="0"/>
              <a:t>8/10/2013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954025-0C76-4492-B1F0-EBE27BC7BFF5}" type="slidenum">
              <a:rPr lang="en-US" smtClean="0"/>
              <a:t>‹#›</a:t>
            </a:fld>
            <a:endParaRPr lang="en-US"/>
          </a:p>
        </p:txBody>
      </p:sp>
    </p:spTree>
    <p:extLst>
      <p:ext uri="{BB962C8B-B14F-4D97-AF65-F5344CB8AC3E}">
        <p14:creationId xmlns:p14="http://schemas.microsoft.com/office/powerpoint/2010/main" val="1445104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27B79A6-BEA9-437F-85CC-CA28C7FA5CCA}" type="datetimeFigureOut">
              <a:rPr lang="en-US" smtClean="0"/>
              <a:t>8/10/2013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954025-0C76-4492-B1F0-EBE27BC7BFF5}" type="slidenum">
              <a:rPr lang="en-US" smtClean="0"/>
              <a:t>‹#›</a:t>
            </a:fld>
            <a:endParaRPr lang="en-US"/>
          </a:p>
        </p:txBody>
      </p:sp>
    </p:spTree>
    <p:extLst>
      <p:ext uri="{BB962C8B-B14F-4D97-AF65-F5344CB8AC3E}">
        <p14:creationId xmlns:p14="http://schemas.microsoft.com/office/powerpoint/2010/main" val="38289623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27B79A6-BEA9-437F-85CC-CA28C7FA5CCA}" type="datetimeFigureOut">
              <a:rPr lang="en-US" smtClean="0"/>
              <a:t>8/10/2013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954025-0C76-4492-B1F0-EBE27BC7BFF5}" type="slidenum">
              <a:rPr lang="en-US" smtClean="0"/>
              <a:t>‹#›</a:t>
            </a:fld>
            <a:endParaRPr lang="en-US"/>
          </a:p>
        </p:txBody>
      </p:sp>
    </p:spTree>
    <p:extLst>
      <p:ext uri="{BB962C8B-B14F-4D97-AF65-F5344CB8AC3E}">
        <p14:creationId xmlns:p14="http://schemas.microsoft.com/office/powerpoint/2010/main" val="8621962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27B79A6-BEA9-437F-85CC-CA28C7FA5CCA}" type="datetimeFigureOut">
              <a:rPr lang="en-US" smtClean="0"/>
              <a:t>8/10/2013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954025-0C76-4492-B1F0-EBE27BC7BFF5}" type="slidenum">
              <a:rPr lang="en-US" smtClean="0"/>
              <a:t>‹#›</a:t>
            </a:fld>
            <a:endParaRPr lang="en-US"/>
          </a:p>
        </p:txBody>
      </p:sp>
    </p:spTree>
    <p:extLst>
      <p:ext uri="{BB962C8B-B14F-4D97-AF65-F5344CB8AC3E}">
        <p14:creationId xmlns:p14="http://schemas.microsoft.com/office/powerpoint/2010/main" val="36499865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27B79A6-BEA9-437F-85CC-CA28C7FA5CCA}" type="datetimeFigureOut">
              <a:rPr lang="en-US" smtClean="0"/>
              <a:t>8/10/2013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954025-0C76-4492-B1F0-EBE27BC7BFF5}" type="slidenum">
              <a:rPr lang="en-US" smtClean="0"/>
              <a:t>‹#›</a:t>
            </a:fld>
            <a:endParaRPr lang="en-US"/>
          </a:p>
        </p:txBody>
      </p:sp>
    </p:spTree>
    <p:extLst>
      <p:ext uri="{BB962C8B-B14F-4D97-AF65-F5344CB8AC3E}">
        <p14:creationId xmlns:p14="http://schemas.microsoft.com/office/powerpoint/2010/main" val="40434454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27B79A6-BEA9-437F-85CC-CA28C7FA5CCA}" type="datetimeFigureOut">
              <a:rPr lang="en-US" smtClean="0"/>
              <a:t>8/10/2013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954025-0C76-4492-B1F0-EBE27BC7BFF5}" type="slidenum">
              <a:rPr lang="en-US" smtClean="0"/>
              <a:t>‹#›</a:t>
            </a:fld>
            <a:endParaRPr lang="en-US"/>
          </a:p>
        </p:txBody>
      </p:sp>
    </p:spTree>
    <p:extLst>
      <p:ext uri="{BB962C8B-B14F-4D97-AF65-F5344CB8AC3E}">
        <p14:creationId xmlns:p14="http://schemas.microsoft.com/office/powerpoint/2010/main" val="12095857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27B79A6-BEA9-437F-85CC-CA28C7FA5CCA}" type="datetimeFigureOut">
              <a:rPr lang="en-US" smtClean="0"/>
              <a:t>8/10/2013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8954025-0C76-4492-B1F0-EBE27BC7BFF5}" type="slidenum">
              <a:rPr lang="en-US" smtClean="0"/>
              <a:t>‹#›</a:t>
            </a:fld>
            <a:endParaRPr lang="en-US"/>
          </a:p>
        </p:txBody>
      </p:sp>
    </p:spTree>
    <p:extLst>
      <p:ext uri="{BB962C8B-B14F-4D97-AF65-F5344CB8AC3E}">
        <p14:creationId xmlns:p14="http://schemas.microsoft.com/office/powerpoint/2010/main" val="10144098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27B79A6-BEA9-437F-85CC-CA28C7FA5CCA}" type="datetimeFigureOut">
              <a:rPr lang="en-US" smtClean="0"/>
              <a:t>8/10/2013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8954025-0C76-4492-B1F0-EBE27BC7BFF5}" type="slidenum">
              <a:rPr lang="en-US" smtClean="0"/>
              <a:t>‹#›</a:t>
            </a:fld>
            <a:endParaRPr lang="en-US"/>
          </a:p>
        </p:txBody>
      </p:sp>
    </p:spTree>
    <p:extLst>
      <p:ext uri="{BB962C8B-B14F-4D97-AF65-F5344CB8AC3E}">
        <p14:creationId xmlns:p14="http://schemas.microsoft.com/office/powerpoint/2010/main" val="38538116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27B79A6-BEA9-437F-85CC-CA28C7FA5CCA}" type="datetimeFigureOut">
              <a:rPr lang="en-US" smtClean="0"/>
              <a:t>8/10/2013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8954025-0C76-4492-B1F0-EBE27BC7BFF5}" type="slidenum">
              <a:rPr lang="en-US" smtClean="0"/>
              <a:t>‹#›</a:t>
            </a:fld>
            <a:endParaRPr lang="en-US"/>
          </a:p>
        </p:txBody>
      </p:sp>
    </p:spTree>
    <p:extLst>
      <p:ext uri="{BB962C8B-B14F-4D97-AF65-F5344CB8AC3E}">
        <p14:creationId xmlns:p14="http://schemas.microsoft.com/office/powerpoint/2010/main" val="21975171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27B79A6-BEA9-437F-85CC-CA28C7FA5CCA}" type="datetimeFigureOut">
              <a:rPr lang="en-US" smtClean="0"/>
              <a:t>8/10/2013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954025-0C76-4492-B1F0-EBE27BC7BFF5}" type="slidenum">
              <a:rPr lang="en-US" smtClean="0"/>
              <a:t>‹#›</a:t>
            </a:fld>
            <a:endParaRPr lang="en-US"/>
          </a:p>
        </p:txBody>
      </p:sp>
    </p:spTree>
    <p:extLst>
      <p:ext uri="{BB962C8B-B14F-4D97-AF65-F5344CB8AC3E}">
        <p14:creationId xmlns:p14="http://schemas.microsoft.com/office/powerpoint/2010/main" val="42509224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27B79A6-BEA9-437F-85CC-CA28C7FA5CCA}" type="datetimeFigureOut">
              <a:rPr lang="en-US" smtClean="0"/>
              <a:t>8/10/2013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954025-0C76-4492-B1F0-EBE27BC7BFF5}" type="slidenum">
              <a:rPr lang="en-US" smtClean="0"/>
              <a:t>‹#›</a:t>
            </a:fld>
            <a:endParaRPr lang="en-US"/>
          </a:p>
        </p:txBody>
      </p:sp>
    </p:spTree>
    <p:extLst>
      <p:ext uri="{BB962C8B-B14F-4D97-AF65-F5344CB8AC3E}">
        <p14:creationId xmlns:p14="http://schemas.microsoft.com/office/powerpoint/2010/main" val="13249833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27B79A6-BEA9-437F-85CC-CA28C7FA5CCA}" type="datetimeFigureOut">
              <a:rPr lang="en-US" smtClean="0"/>
              <a:t>8/10/2013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954025-0C76-4492-B1F0-EBE27BC7BFF5}" type="slidenum">
              <a:rPr lang="en-US" smtClean="0"/>
              <a:t>‹#›</a:t>
            </a:fld>
            <a:endParaRPr lang="en-US"/>
          </a:p>
        </p:txBody>
      </p:sp>
    </p:spTree>
    <p:extLst>
      <p:ext uri="{BB962C8B-B14F-4D97-AF65-F5344CB8AC3E}">
        <p14:creationId xmlns:p14="http://schemas.microsoft.com/office/powerpoint/2010/main" val="20659980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bensatterfield.weebly.com/"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3.jp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bensatterfield.weebly.com/" TargetMode="External"/><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219200"/>
            <a:ext cx="7772400" cy="1470025"/>
          </a:xfrm>
        </p:spPr>
        <p:txBody>
          <a:bodyPr/>
          <a:lstStyle/>
          <a:p>
            <a:r>
              <a:rPr lang="en-US" b="1" dirty="0" smtClean="0"/>
              <a:t>Jesus Is Crucified and Raised</a:t>
            </a:r>
            <a:endParaRPr lang="en-US" b="1" dirty="0"/>
          </a:p>
        </p:txBody>
      </p:sp>
      <p:sp>
        <p:nvSpPr>
          <p:cNvPr id="3" name="Subtitle 2"/>
          <p:cNvSpPr>
            <a:spLocks noGrp="1"/>
          </p:cNvSpPr>
          <p:nvPr>
            <p:ph type="subTitle" idx="1"/>
          </p:nvPr>
        </p:nvSpPr>
        <p:spPr>
          <a:xfrm>
            <a:off x="762000" y="2895600"/>
            <a:ext cx="7772400" cy="2743200"/>
          </a:xfrm>
        </p:spPr>
        <p:txBody>
          <a:bodyPr>
            <a:normAutofit fontScale="85000" lnSpcReduction="20000"/>
          </a:bodyPr>
          <a:lstStyle/>
          <a:p>
            <a:r>
              <a:rPr lang="en-US" sz="3500" dirty="0" smtClean="0">
                <a:solidFill>
                  <a:schemeClr val="tx1"/>
                </a:solidFill>
              </a:rPr>
              <a:t>Crucified Savior: Mark 15:33-39</a:t>
            </a:r>
          </a:p>
          <a:p>
            <a:r>
              <a:rPr lang="en-US" sz="3500" dirty="0" smtClean="0">
                <a:solidFill>
                  <a:schemeClr val="tx1"/>
                </a:solidFill>
              </a:rPr>
              <a:t>Living Lord: Mark 16:1-7</a:t>
            </a:r>
          </a:p>
          <a:p>
            <a:r>
              <a:rPr lang="en-US" sz="3500" dirty="0" smtClean="0">
                <a:solidFill>
                  <a:schemeClr val="tx1"/>
                </a:solidFill>
              </a:rPr>
              <a:t>Resurrection Faith: 1 Corinthians 15:17-19</a:t>
            </a:r>
          </a:p>
          <a:p>
            <a:endParaRPr lang="en-US" dirty="0" smtClean="0">
              <a:solidFill>
                <a:schemeClr val="tx1"/>
              </a:solidFill>
            </a:endParaRPr>
          </a:p>
          <a:p>
            <a:r>
              <a:rPr lang="en-US" sz="2800" dirty="0">
                <a:solidFill>
                  <a:schemeClr val="tx1"/>
                </a:solidFill>
              </a:rPr>
              <a:t>This </a:t>
            </a:r>
            <a:r>
              <a:rPr lang="en-US" sz="2800" dirty="0" err="1">
                <a:solidFill>
                  <a:schemeClr val="tx1"/>
                </a:solidFill>
              </a:rPr>
              <a:t>powerpoint</a:t>
            </a:r>
            <a:r>
              <a:rPr lang="en-US" sz="2800" dirty="0">
                <a:solidFill>
                  <a:schemeClr val="tx1"/>
                </a:solidFill>
              </a:rPr>
              <a:t> is available at:</a:t>
            </a:r>
          </a:p>
          <a:p>
            <a:r>
              <a:rPr lang="en-US" sz="2800" dirty="0">
                <a:hlinkClick r:id="rId3"/>
              </a:rPr>
              <a:t>http://bensatterfield.weebly.com/</a:t>
            </a:r>
            <a:endParaRPr lang="en-US" sz="2800" dirty="0"/>
          </a:p>
          <a:p>
            <a:endParaRPr lang="en-US" dirty="0">
              <a:solidFill>
                <a:schemeClr val="tx1"/>
              </a:solidFill>
            </a:endParaRPr>
          </a:p>
          <a:p>
            <a:endParaRPr lang="en-US" dirty="0">
              <a:solidFill>
                <a:schemeClr val="tx1"/>
              </a:solidFill>
            </a:endParaRPr>
          </a:p>
        </p:txBody>
      </p:sp>
      <p:sp>
        <p:nvSpPr>
          <p:cNvPr id="4" name="TextBox 3"/>
          <p:cNvSpPr txBox="1"/>
          <p:nvPr/>
        </p:nvSpPr>
        <p:spPr>
          <a:xfrm>
            <a:off x="1676400" y="6422571"/>
            <a:ext cx="5568640" cy="369332"/>
          </a:xfrm>
          <a:prstGeom prst="rect">
            <a:avLst/>
          </a:prstGeom>
          <a:noFill/>
        </p:spPr>
        <p:txBody>
          <a:bodyPr wrap="none" rtlCol="0">
            <a:spAutoFit/>
          </a:bodyPr>
          <a:lstStyle/>
          <a:p>
            <a:r>
              <a:rPr lang="en-US" dirty="0" smtClean="0"/>
              <a:t>Lifeway (2013). God’s Story: Covenant, Community, Christ</a:t>
            </a:r>
            <a:endParaRPr lang="en-US" dirty="0"/>
          </a:p>
        </p:txBody>
      </p:sp>
    </p:spTree>
    <p:extLst>
      <p:ext uri="{BB962C8B-B14F-4D97-AF65-F5344CB8AC3E}">
        <p14:creationId xmlns:p14="http://schemas.microsoft.com/office/powerpoint/2010/main" val="9854061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Forsaken?</a:t>
            </a:r>
            <a:endParaRPr lang="en-US" dirty="0"/>
          </a:p>
        </p:txBody>
      </p:sp>
      <p:sp>
        <p:nvSpPr>
          <p:cNvPr id="3" name="Content Placeholder 2"/>
          <p:cNvSpPr>
            <a:spLocks noGrp="1"/>
          </p:cNvSpPr>
          <p:nvPr>
            <p:ph idx="1"/>
          </p:nvPr>
        </p:nvSpPr>
        <p:spPr>
          <a:xfrm>
            <a:off x="4572000" y="1600200"/>
            <a:ext cx="4114800" cy="4525963"/>
          </a:xfrm>
        </p:spPr>
        <p:txBody>
          <a:bodyPr>
            <a:normAutofit fontScale="92500"/>
          </a:bodyPr>
          <a:lstStyle/>
          <a:p>
            <a:r>
              <a:rPr lang="en-US" dirty="0" smtClean="0"/>
              <a:t>Ninth hour (3 pm)</a:t>
            </a:r>
          </a:p>
          <a:p>
            <a:r>
              <a:rPr lang="en-US" dirty="0" smtClean="0"/>
              <a:t>Jesus cried out with a loud voice, “</a:t>
            </a:r>
            <a:r>
              <a:rPr lang="en-US" cap="small" dirty="0" err="1" smtClean="0">
                <a:effectLst/>
              </a:rPr>
              <a:t>Eloi</a:t>
            </a:r>
            <a:r>
              <a:rPr lang="en-US" cap="small" dirty="0" smtClean="0">
                <a:effectLst/>
              </a:rPr>
              <a:t>, </a:t>
            </a:r>
            <a:r>
              <a:rPr lang="en-US" cap="small" dirty="0" err="1" smtClean="0">
                <a:effectLst/>
              </a:rPr>
              <a:t>Eloi</a:t>
            </a:r>
            <a:r>
              <a:rPr lang="en-US" cap="small" dirty="0" smtClean="0">
                <a:effectLst/>
              </a:rPr>
              <a:t>, lama </a:t>
            </a:r>
            <a:r>
              <a:rPr lang="en-US" cap="small" dirty="0" err="1" smtClean="0">
                <a:effectLst/>
              </a:rPr>
              <a:t>sabachthani</a:t>
            </a:r>
            <a:r>
              <a:rPr lang="en-US" dirty="0" smtClean="0"/>
              <a:t>?” which is translated, “</a:t>
            </a:r>
            <a:r>
              <a:rPr lang="en-US" cap="small" dirty="0" smtClean="0">
                <a:effectLst/>
              </a:rPr>
              <a:t>My God, My God, why have You forsaken Me</a:t>
            </a:r>
            <a:r>
              <a:rPr lang="en-US" dirty="0" smtClean="0"/>
              <a:t>?” </a:t>
            </a:r>
          </a:p>
          <a:p>
            <a:r>
              <a:rPr lang="en-US" dirty="0" smtClean="0"/>
              <a:t>Psalm 22:1</a:t>
            </a: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7200" y="1752600"/>
            <a:ext cx="4007787" cy="3810000"/>
          </a:xfrm>
          <a:prstGeom prst="rect">
            <a:avLst/>
          </a:prstGeom>
        </p:spPr>
      </p:pic>
    </p:spTree>
    <p:extLst>
      <p:ext uri="{BB962C8B-B14F-4D97-AF65-F5344CB8AC3E}">
        <p14:creationId xmlns:p14="http://schemas.microsoft.com/office/powerpoint/2010/main" val="251402525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Psalm 22: 22-31</a:t>
            </a:r>
            <a:endParaRPr lang="en-US" dirty="0"/>
          </a:p>
        </p:txBody>
      </p:sp>
      <p:sp>
        <p:nvSpPr>
          <p:cNvPr id="3" name="Content Placeholder 2"/>
          <p:cNvSpPr>
            <a:spLocks noGrp="1"/>
          </p:cNvSpPr>
          <p:nvPr>
            <p:ph idx="1"/>
          </p:nvPr>
        </p:nvSpPr>
        <p:spPr/>
        <p:txBody>
          <a:bodyPr>
            <a:normAutofit lnSpcReduction="10000"/>
          </a:bodyPr>
          <a:lstStyle/>
          <a:p>
            <a:r>
              <a:rPr lang="en-US" baseline="30000" dirty="0"/>
              <a:t>22 </a:t>
            </a:r>
            <a:r>
              <a:rPr lang="en-US" dirty="0"/>
              <a:t>I will tell of Your name to my brethren</a:t>
            </a:r>
            <a:r>
              <a:rPr lang="en-US" dirty="0" smtClean="0"/>
              <a:t>; In </a:t>
            </a:r>
            <a:r>
              <a:rPr lang="en-US" dirty="0"/>
              <a:t>the midst of the assembly I will praise You</a:t>
            </a:r>
            <a:r>
              <a:rPr lang="en-US" dirty="0" smtClean="0"/>
              <a:t>. </a:t>
            </a:r>
          </a:p>
          <a:p>
            <a:r>
              <a:rPr lang="en-US" baseline="30000" dirty="0" smtClean="0"/>
              <a:t>23 </a:t>
            </a:r>
            <a:r>
              <a:rPr lang="en-US" dirty="0"/>
              <a:t>You who fear the </a:t>
            </a:r>
            <a:r>
              <a:rPr lang="en-US" cap="small" dirty="0"/>
              <a:t>Lord</a:t>
            </a:r>
            <a:r>
              <a:rPr lang="en-US" dirty="0"/>
              <a:t>, praise Him</a:t>
            </a:r>
            <a:r>
              <a:rPr lang="en-US" dirty="0" smtClean="0"/>
              <a:t>; All </a:t>
            </a:r>
            <a:r>
              <a:rPr lang="en-US" dirty="0"/>
              <a:t>you </a:t>
            </a:r>
            <a:r>
              <a:rPr lang="en-US" dirty="0" smtClean="0"/>
              <a:t>descendants </a:t>
            </a:r>
            <a:r>
              <a:rPr lang="en-US" dirty="0"/>
              <a:t>of Jacob, glorify Him</a:t>
            </a:r>
            <a:r>
              <a:rPr lang="en-US" dirty="0" smtClean="0"/>
              <a:t>, And </a:t>
            </a:r>
            <a:r>
              <a:rPr lang="en-US" dirty="0"/>
              <a:t>stand in awe of Him, all you </a:t>
            </a:r>
            <a:r>
              <a:rPr lang="en-US" dirty="0" smtClean="0"/>
              <a:t>descendants </a:t>
            </a:r>
            <a:r>
              <a:rPr lang="en-US" dirty="0"/>
              <a:t>of Israel</a:t>
            </a:r>
            <a:r>
              <a:rPr lang="en-US" dirty="0" smtClean="0"/>
              <a:t>. </a:t>
            </a:r>
          </a:p>
          <a:p>
            <a:r>
              <a:rPr lang="en-US" baseline="30000" dirty="0" smtClean="0"/>
              <a:t>24 </a:t>
            </a:r>
            <a:r>
              <a:rPr lang="en-US" dirty="0"/>
              <a:t>For He has not despised nor abhorred the affliction of the afflicted</a:t>
            </a:r>
            <a:r>
              <a:rPr lang="en-US" dirty="0" smtClean="0"/>
              <a:t>; Nor </a:t>
            </a:r>
            <a:r>
              <a:rPr lang="en-US" dirty="0"/>
              <a:t>has He hidden His face from him</a:t>
            </a:r>
            <a:r>
              <a:rPr lang="en-US" dirty="0" smtClean="0"/>
              <a:t>; But </a:t>
            </a:r>
            <a:r>
              <a:rPr lang="en-US" dirty="0"/>
              <a:t>when he cried to Him for help, He heard.</a:t>
            </a:r>
          </a:p>
        </p:txBody>
      </p:sp>
      <p:sp>
        <p:nvSpPr>
          <p:cNvPr id="4" name="TextBox 3"/>
          <p:cNvSpPr txBox="1"/>
          <p:nvPr/>
        </p:nvSpPr>
        <p:spPr>
          <a:xfrm>
            <a:off x="533400" y="6248400"/>
            <a:ext cx="7454092" cy="369332"/>
          </a:xfrm>
          <a:prstGeom prst="rect">
            <a:avLst/>
          </a:prstGeom>
          <a:noFill/>
        </p:spPr>
        <p:txBody>
          <a:bodyPr wrap="none" rtlCol="0">
            <a:spAutoFit/>
          </a:bodyPr>
          <a:lstStyle/>
          <a:p>
            <a:r>
              <a:rPr lang="en-US" dirty="0"/>
              <a:t>http://www.biblegateway.com/passage/?search=Psalm%2022&amp;version=NASB</a:t>
            </a:r>
          </a:p>
        </p:txBody>
      </p:sp>
    </p:spTree>
    <p:extLst>
      <p:ext uri="{BB962C8B-B14F-4D97-AF65-F5344CB8AC3E}">
        <p14:creationId xmlns:p14="http://schemas.microsoft.com/office/powerpoint/2010/main" val="245000493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Psalm 22: 22-31</a:t>
            </a:r>
          </a:p>
        </p:txBody>
      </p:sp>
      <p:sp>
        <p:nvSpPr>
          <p:cNvPr id="3" name="Content Placeholder 2"/>
          <p:cNvSpPr>
            <a:spLocks noGrp="1"/>
          </p:cNvSpPr>
          <p:nvPr>
            <p:ph idx="1"/>
          </p:nvPr>
        </p:nvSpPr>
        <p:spPr/>
        <p:txBody>
          <a:bodyPr>
            <a:normAutofit lnSpcReduction="10000"/>
          </a:bodyPr>
          <a:lstStyle/>
          <a:p>
            <a:r>
              <a:rPr lang="en-US" baseline="30000" dirty="0"/>
              <a:t>25 </a:t>
            </a:r>
            <a:r>
              <a:rPr lang="en-US" dirty="0"/>
              <a:t>From You </a:t>
            </a:r>
            <a:r>
              <a:rPr lang="en-US" i="1" dirty="0"/>
              <a:t>comes</a:t>
            </a:r>
            <a:r>
              <a:rPr lang="en-US" dirty="0"/>
              <a:t> my praise in the great assembly</a:t>
            </a:r>
            <a:r>
              <a:rPr lang="en-US" dirty="0" smtClean="0"/>
              <a:t>; I </a:t>
            </a:r>
            <a:r>
              <a:rPr lang="en-US" dirty="0"/>
              <a:t>shall pay my vows before those who fear Him</a:t>
            </a:r>
            <a:r>
              <a:rPr lang="en-US" dirty="0" smtClean="0"/>
              <a:t>. </a:t>
            </a:r>
          </a:p>
          <a:p>
            <a:r>
              <a:rPr lang="en-US" baseline="30000" dirty="0" smtClean="0"/>
              <a:t>26 </a:t>
            </a:r>
            <a:r>
              <a:rPr lang="en-US" dirty="0"/>
              <a:t>The </a:t>
            </a:r>
            <a:r>
              <a:rPr lang="en-US" dirty="0" smtClean="0"/>
              <a:t>afflicted </a:t>
            </a:r>
            <a:r>
              <a:rPr lang="en-US" dirty="0"/>
              <a:t>will eat and be satisfied;</a:t>
            </a:r>
            <a:br>
              <a:rPr lang="en-US" dirty="0"/>
            </a:br>
            <a:r>
              <a:rPr lang="en-US" dirty="0"/>
              <a:t>Those who seek Him will praise the </a:t>
            </a:r>
            <a:r>
              <a:rPr lang="en-US" cap="small" dirty="0"/>
              <a:t>Lord</a:t>
            </a:r>
            <a:r>
              <a:rPr lang="en-US" dirty="0"/>
              <a:t>.</a:t>
            </a:r>
            <a:br>
              <a:rPr lang="en-US" dirty="0"/>
            </a:br>
            <a:r>
              <a:rPr lang="en-US" dirty="0"/>
              <a:t>Let your heart live </a:t>
            </a:r>
            <a:r>
              <a:rPr lang="en-US" dirty="0" smtClean="0"/>
              <a:t>forever!</a:t>
            </a:r>
          </a:p>
          <a:p>
            <a:r>
              <a:rPr lang="en-US" baseline="30000" dirty="0" smtClean="0"/>
              <a:t>27 </a:t>
            </a:r>
            <a:r>
              <a:rPr lang="en-US" dirty="0"/>
              <a:t>All the ends of the earth will remember and turn to the </a:t>
            </a:r>
            <a:r>
              <a:rPr lang="en-US" cap="small" dirty="0"/>
              <a:t>Lord</a:t>
            </a:r>
            <a:r>
              <a:rPr lang="en-US" dirty="0" smtClean="0"/>
              <a:t>, And </a:t>
            </a:r>
            <a:r>
              <a:rPr lang="en-US" dirty="0"/>
              <a:t>all the families of the nations will worship </a:t>
            </a:r>
            <a:r>
              <a:rPr lang="en-US" dirty="0" smtClean="0"/>
              <a:t>before You</a:t>
            </a:r>
            <a:r>
              <a:rPr lang="en-US" dirty="0"/>
              <a:t>.</a:t>
            </a:r>
          </a:p>
        </p:txBody>
      </p:sp>
      <p:sp>
        <p:nvSpPr>
          <p:cNvPr id="4" name="TextBox 3"/>
          <p:cNvSpPr txBox="1"/>
          <p:nvPr/>
        </p:nvSpPr>
        <p:spPr>
          <a:xfrm>
            <a:off x="685800" y="6400800"/>
            <a:ext cx="7454092" cy="369332"/>
          </a:xfrm>
          <a:prstGeom prst="rect">
            <a:avLst/>
          </a:prstGeom>
          <a:noFill/>
        </p:spPr>
        <p:txBody>
          <a:bodyPr wrap="none" rtlCol="0">
            <a:spAutoFit/>
          </a:bodyPr>
          <a:lstStyle/>
          <a:p>
            <a:r>
              <a:rPr lang="en-US" dirty="0"/>
              <a:t>http://www.biblegateway.com/passage/?search=Psalm%2022&amp;version=NASB</a:t>
            </a:r>
          </a:p>
        </p:txBody>
      </p:sp>
    </p:spTree>
    <p:extLst>
      <p:ext uri="{BB962C8B-B14F-4D97-AF65-F5344CB8AC3E}">
        <p14:creationId xmlns:p14="http://schemas.microsoft.com/office/powerpoint/2010/main" val="90946480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Psalm 22: 22-31</a:t>
            </a:r>
          </a:p>
        </p:txBody>
      </p:sp>
      <p:sp>
        <p:nvSpPr>
          <p:cNvPr id="3" name="Content Placeholder 2"/>
          <p:cNvSpPr>
            <a:spLocks noGrp="1"/>
          </p:cNvSpPr>
          <p:nvPr>
            <p:ph idx="1"/>
          </p:nvPr>
        </p:nvSpPr>
        <p:spPr/>
        <p:txBody>
          <a:bodyPr>
            <a:normAutofit fontScale="77500" lnSpcReduction="20000"/>
          </a:bodyPr>
          <a:lstStyle/>
          <a:p>
            <a:r>
              <a:rPr lang="en-US" sz="3800" baseline="30000" dirty="0"/>
              <a:t>28 </a:t>
            </a:r>
            <a:r>
              <a:rPr lang="en-US" sz="3800" dirty="0"/>
              <a:t>For the kingdom is the </a:t>
            </a:r>
            <a:r>
              <a:rPr lang="en-US" sz="3800" cap="small" dirty="0" smtClean="0"/>
              <a:t>Lord’s </a:t>
            </a:r>
            <a:r>
              <a:rPr lang="en-US" sz="3800" dirty="0" smtClean="0"/>
              <a:t>And </a:t>
            </a:r>
            <a:r>
              <a:rPr lang="en-US" sz="3800" dirty="0"/>
              <a:t>He rules over the nations</a:t>
            </a:r>
            <a:r>
              <a:rPr lang="en-US" sz="3800" dirty="0" smtClean="0"/>
              <a:t>. </a:t>
            </a:r>
          </a:p>
          <a:p>
            <a:r>
              <a:rPr lang="en-US" sz="3800" baseline="30000" dirty="0" smtClean="0"/>
              <a:t>29 </a:t>
            </a:r>
            <a:r>
              <a:rPr lang="en-US" sz="3800" dirty="0"/>
              <a:t>All the </a:t>
            </a:r>
            <a:r>
              <a:rPr lang="en-US" sz="3800" dirty="0" smtClean="0"/>
              <a:t>prosperous </a:t>
            </a:r>
            <a:r>
              <a:rPr lang="en-US" sz="3800" dirty="0"/>
              <a:t>of the earth will eat and worship,</a:t>
            </a:r>
            <a:br>
              <a:rPr lang="en-US" sz="3800" dirty="0"/>
            </a:br>
            <a:r>
              <a:rPr lang="en-US" sz="3800" dirty="0"/>
              <a:t>All those who go down to the dust will bow before Him</a:t>
            </a:r>
            <a:r>
              <a:rPr lang="en-US" sz="3800" dirty="0" smtClean="0"/>
              <a:t>, Even </a:t>
            </a:r>
            <a:r>
              <a:rPr lang="en-US" sz="3800" dirty="0"/>
              <a:t>he </a:t>
            </a:r>
            <a:r>
              <a:rPr lang="en-US" sz="3800" dirty="0" smtClean="0"/>
              <a:t>who cannot </a:t>
            </a:r>
            <a:r>
              <a:rPr lang="en-US" sz="3800" dirty="0"/>
              <a:t>keep his soul alive</a:t>
            </a:r>
            <a:r>
              <a:rPr lang="en-US" sz="3800" dirty="0" smtClean="0"/>
              <a:t>. </a:t>
            </a:r>
          </a:p>
          <a:p>
            <a:r>
              <a:rPr lang="en-US" sz="3800" baseline="30000" dirty="0" smtClean="0"/>
              <a:t>30 </a:t>
            </a:r>
            <a:r>
              <a:rPr lang="en-US" sz="3800" dirty="0" smtClean="0"/>
              <a:t>Posterity </a:t>
            </a:r>
            <a:r>
              <a:rPr lang="en-US" sz="3800" dirty="0"/>
              <a:t>will serve Him</a:t>
            </a:r>
            <a:r>
              <a:rPr lang="en-US" sz="3800" dirty="0" smtClean="0"/>
              <a:t>; It </a:t>
            </a:r>
            <a:r>
              <a:rPr lang="en-US" sz="3800" dirty="0"/>
              <a:t>will be told of the Lord to the </a:t>
            </a:r>
            <a:r>
              <a:rPr lang="en-US" sz="3800" i="1" dirty="0"/>
              <a:t>coming</a:t>
            </a:r>
            <a:r>
              <a:rPr lang="en-US" sz="3800" dirty="0"/>
              <a:t> generation</a:t>
            </a:r>
            <a:r>
              <a:rPr lang="en-US" sz="3800" dirty="0" smtClean="0"/>
              <a:t>. </a:t>
            </a:r>
          </a:p>
          <a:p>
            <a:r>
              <a:rPr lang="en-US" sz="3800" baseline="30000" dirty="0" smtClean="0"/>
              <a:t>31 </a:t>
            </a:r>
            <a:r>
              <a:rPr lang="en-US" sz="3800" dirty="0"/>
              <a:t>They will come and will declare His righteousness</a:t>
            </a:r>
            <a:br>
              <a:rPr lang="en-US" sz="3800" dirty="0"/>
            </a:br>
            <a:r>
              <a:rPr lang="en-US" sz="3800" dirty="0"/>
              <a:t>To a people who will be born, that He has performed </a:t>
            </a:r>
            <a:r>
              <a:rPr lang="en-US" sz="3800" i="1" dirty="0"/>
              <a:t>it</a:t>
            </a:r>
            <a:r>
              <a:rPr lang="en-US" dirty="0"/>
              <a:t>.</a:t>
            </a:r>
          </a:p>
        </p:txBody>
      </p:sp>
      <p:sp>
        <p:nvSpPr>
          <p:cNvPr id="4" name="TextBox 3"/>
          <p:cNvSpPr txBox="1"/>
          <p:nvPr/>
        </p:nvSpPr>
        <p:spPr>
          <a:xfrm>
            <a:off x="685800" y="6400800"/>
            <a:ext cx="7454092" cy="369332"/>
          </a:xfrm>
          <a:prstGeom prst="rect">
            <a:avLst/>
          </a:prstGeom>
          <a:noFill/>
        </p:spPr>
        <p:txBody>
          <a:bodyPr wrap="none" rtlCol="0">
            <a:spAutoFit/>
          </a:bodyPr>
          <a:lstStyle/>
          <a:p>
            <a:r>
              <a:rPr lang="en-US" dirty="0"/>
              <a:t>http://www.biblegateway.com/passage/?search=Psalm%2022&amp;version=NASB</a:t>
            </a:r>
          </a:p>
        </p:txBody>
      </p:sp>
    </p:spTree>
    <p:extLst>
      <p:ext uri="{BB962C8B-B14F-4D97-AF65-F5344CB8AC3E}">
        <p14:creationId xmlns:p14="http://schemas.microsoft.com/office/powerpoint/2010/main" val="323706032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Psalm 22</a:t>
            </a:r>
            <a:endParaRPr lang="en-US" dirty="0"/>
          </a:p>
        </p:txBody>
      </p:sp>
      <p:sp>
        <p:nvSpPr>
          <p:cNvPr id="3" name="Content Placeholder 2"/>
          <p:cNvSpPr>
            <a:spLocks noGrp="1"/>
          </p:cNvSpPr>
          <p:nvPr>
            <p:ph idx="1"/>
          </p:nvPr>
        </p:nvSpPr>
        <p:spPr>
          <a:xfrm>
            <a:off x="457200" y="1600200"/>
            <a:ext cx="4114800" cy="4525963"/>
          </a:xfrm>
        </p:spPr>
        <p:txBody>
          <a:bodyPr>
            <a:normAutofit/>
          </a:bodyPr>
          <a:lstStyle/>
          <a:p>
            <a:r>
              <a:rPr lang="en-US" dirty="0"/>
              <a:t>What does it say about Jesus’ mindset that </a:t>
            </a:r>
            <a:r>
              <a:rPr lang="en-US" dirty="0" smtClean="0"/>
              <a:t>He </a:t>
            </a:r>
            <a:r>
              <a:rPr lang="en-US" dirty="0"/>
              <a:t>was quoting scripture right up to His death?</a:t>
            </a:r>
          </a:p>
          <a:p>
            <a:r>
              <a:rPr lang="en-US" dirty="0"/>
              <a:t>What does it say to us? </a:t>
            </a: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68809" y="1876424"/>
            <a:ext cx="3994191" cy="2543176"/>
          </a:xfrm>
          <a:prstGeom prst="rect">
            <a:avLst/>
          </a:prstGeom>
        </p:spPr>
      </p:pic>
    </p:spTree>
    <p:extLst>
      <p:ext uri="{BB962C8B-B14F-4D97-AF65-F5344CB8AC3E}">
        <p14:creationId xmlns:p14="http://schemas.microsoft.com/office/powerpoint/2010/main" val="6465321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Curtain Was Split</a:t>
            </a:r>
            <a:endParaRPr lang="en-US" dirty="0"/>
          </a:p>
        </p:txBody>
      </p:sp>
      <p:sp>
        <p:nvSpPr>
          <p:cNvPr id="3" name="Content Placeholder 2"/>
          <p:cNvSpPr>
            <a:spLocks noGrp="1"/>
          </p:cNvSpPr>
          <p:nvPr>
            <p:ph idx="1"/>
          </p:nvPr>
        </p:nvSpPr>
        <p:spPr>
          <a:xfrm>
            <a:off x="457200" y="1600200"/>
            <a:ext cx="4495800" cy="4525963"/>
          </a:xfrm>
        </p:spPr>
        <p:txBody>
          <a:bodyPr>
            <a:normAutofit fontScale="92500" lnSpcReduction="20000"/>
          </a:bodyPr>
          <a:lstStyle/>
          <a:p>
            <a:pPr marL="0" indent="0">
              <a:buNone/>
            </a:pPr>
            <a:r>
              <a:rPr lang="en-US" dirty="0" smtClean="0"/>
              <a:t>Symbolized:</a:t>
            </a:r>
          </a:p>
          <a:p>
            <a:r>
              <a:rPr lang="en-US" dirty="0" smtClean="0"/>
              <a:t>The way of access to God had been opened by Jesus (Hebr. 4:14-16).</a:t>
            </a:r>
          </a:p>
          <a:p>
            <a:r>
              <a:rPr lang="en-US" dirty="0" smtClean="0"/>
              <a:t>The temple–based sacrificial system was rendered invalid (Hebr. 9:8-15).</a:t>
            </a:r>
          </a:p>
          <a:p>
            <a:r>
              <a:rPr lang="en-US" dirty="0" smtClean="0"/>
              <a:t>The coming destruction of the temple by the Romans.</a:t>
            </a:r>
          </a:p>
          <a:p>
            <a:pPr marL="0" indent="0">
              <a:buNone/>
            </a:pPr>
            <a:endParaRPr lang="en-US" dirty="0"/>
          </a:p>
        </p:txBody>
      </p:sp>
      <p:pic>
        <p:nvPicPr>
          <p:cNvPr id="4" name="Content Placeholder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953000" y="1600200"/>
            <a:ext cx="3886200" cy="3886200"/>
          </a:xfrm>
          <a:prstGeom prst="rect">
            <a:avLst/>
          </a:prstGeom>
        </p:spPr>
      </p:pic>
    </p:spTree>
    <p:extLst>
      <p:ext uri="{BB962C8B-B14F-4D97-AF65-F5344CB8AC3E}">
        <p14:creationId xmlns:p14="http://schemas.microsoft.com/office/powerpoint/2010/main" val="339669323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Centurion</a:t>
            </a:r>
            <a:endParaRPr lang="en-US" dirty="0"/>
          </a:p>
        </p:txBody>
      </p:sp>
      <p:sp>
        <p:nvSpPr>
          <p:cNvPr id="5" name="Content Placeholder 4"/>
          <p:cNvSpPr>
            <a:spLocks noGrp="1"/>
          </p:cNvSpPr>
          <p:nvPr>
            <p:ph idx="1"/>
          </p:nvPr>
        </p:nvSpPr>
        <p:spPr>
          <a:xfrm>
            <a:off x="4572000" y="1600200"/>
            <a:ext cx="4191000" cy="4525963"/>
          </a:xfrm>
        </p:spPr>
        <p:txBody>
          <a:bodyPr/>
          <a:lstStyle/>
          <a:p>
            <a:r>
              <a:rPr lang="en-US" dirty="0" smtClean="0"/>
              <a:t>“This man really was God’s Son!” (Mark 15:39, NIV)</a:t>
            </a:r>
          </a:p>
          <a:p>
            <a:r>
              <a:rPr lang="en-US" dirty="0" smtClean="0"/>
              <a:t>Confirming Jesus as Christ</a:t>
            </a:r>
          </a:p>
          <a:p>
            <a:r>
              <a:rPr lang="en-US" dirty="0" smtClean="0"/>
              <a:t>Foreshadow spread of Gospel to Gentiles</a:t>
            </a:r>
            <a:endParaRPr lang="en-US" dirty="0"/>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42443" y="1905000"/>
            <a:ext cx="3067570" cy="4038600"/>
          </a:xfrm>
          <a:prstGeom prst="rect">
            <a:avLst/>
          </a:prstGeom>
        </p:spPr>
      </p:pic>
    </p:spTree>
    <p:extLst>
      <p:ext uri="{BB962C8B-B14F-4D97-AF65-F5344CB8AC3E}">
        <p14:creationId xmlns:p14="http://schemas.microsoft.com/office/powerpoint/2010/main" val="357498357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Mark 16:1-7</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When the Sabbath was over, Mary Magdalene, and Mary the </a:t>
            </a:r>
            <a:r>
              <a:rPr lang="en-US" i="1" dirty="0" smtClean="0"/>
              <a:t>mother</a:t>
            </a:r>
            <a:r>
              <a:rPr lang="en-US" dirty="0" smtClean="0"/>
              <a:t> of James, and Salome, bought spices, so that they might come and anoint Him. </a:t>
            </a:r>
          </a:p>
          <a:p>
            <a:r>
              <a:rPr lang="en-US" baseline="30000" dirty="0" smtClean="0"/>
              <a:t>2 </a:t>
            </a:r>
            <a:r>
              <a:rPr lang="en-US" dirty="0" smtClean="0"/>
              <a:t>Very early on the first day of the week, they came to the tomb when the sun had risen. </a:t>
            </a:r>
          </a:p>
          <a:p>
            <a:r>
              <a:rPr lang="en-US" baseline="30000" dirty="0" smtClean="0"/>
              <a:t>3 </a:t>
            </a:r>
            <a:r>
              <a:rPr lang="en-US" dirty="0" smtClean="0"/>
              <a:t>They were saying to one another, “Who will roll away the stone for us from the entrance of the tomb?” </a:t>
            </a:r>
          </a:p>
          <a:p>
            <a:r>
              <a:rPr lang="en-US" baseline="30000" dirty="0" smtClean="0"/>
              <a:t>4 </a:t>
            </a:r>
            <a:r>
              <a:rPr lang="en-US" dirty="0" smtClean="0"/>
              <a:t>Looking up, they saw that the stone had been rolled away, although it was extremely large. </a:t>
            </a:r>
          </a:p>
          <a:p>
            <a:endParaRPr lang="en-US" baseline="30000" dirty="0" smtClean="0"/>
          </a:p>
        </p:txBody>
      </p:sp>
      <p:sp>
        <p:nvSpPr>
          <p:cNvPr id="4" name="TextBox 3"/>
          <p:cNvSpPr txBox="1"/>
          <p:nvPr/>
        </p:nvSpPr>
        <p:spPr>
          <a:xfrm>
            <a:off x="762000" y="6412077"/>
            <a:ext cx="7760651" cy="369332"/>
          </a:xfrm>
          <a:prstGeom prst="rect">
            <a:avLst/>
          </a:prstGeom>
          <a:noFill/>
        </p:spPr>
        <p:txBody>
          <a:bodyPr wrap="none" rtlCol="0">
            <a:spAutoFit/>
          </a:bodyPr>
          <a:lstStyle/>
          <a:p>
            <a:r>
              <a:rPr lang="en-US" dirty="0" smtClean="0"/>
              <a:t>http://www.biblegateway.com/passage/?search=Mark%2016:1-7&amp;version=NASB</a:t>
            </a:r>
            <a:endParaRPr lang="en-US" dirty="0"/>
          </a:p>
        </p:txBody>
      </p:sp>
    </p:spTree>
    <p:extLst>
      <p:ext uri="{BB962C8B-B14F-4D97-AF65-F5344CB8AC3E}">
        <p14:creationId xmlns:p14="http://schemas.microsoft.com/office/powerpoint/2010/main" val="282223738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Mark 16:1-7</a:t>
            </a:r>
            <a:endParaRPr lang="en-US" dirty="0"/>
          </a:p>
        </p:txBody>
      </p:sp>
      <p:sp>
        <p:nvSpPr>
          <p:cNvPr id="3" name="Content Placeholder 2"/>
          <p:cNvSpPr>
            <a:spLocks noGrp="1"/>
          </p:cNvSpPr>
          <p:nvPr>
            <p:ph idx="1"/>
          </p:nvPr>
        </p:nvSpPr>
        <p:spPr/>
        <p:txBody>
          <a:bodyPr>
            <a:normAutofit fontScale="92500" lnSpcReduction="10000"/>
          </a:bodyPr>
          <a:lstStyle/>
          <a:p>
            <a:r>
              <a:rPr lang="en-US" baseline="30000" dirty="0" smtClean="0"/>
              <a:t>5 </a:t>
            </a:r>
            <a:r>
              <a:rPr lang="en-US" dirty="0" smtClean="0"/>
              <a:t>Entering the tomb, they saw a young man sitting at the right, wearing a white robe; and they were amazed. </a:t>
            </a:r>
          </a:p>
          <a:p>
            <a:r>
              <a:rPr lang="en-US" baseline="30000" dirty="0" smtClean="0"/>
              <a:t>6 </a:t>
            </a:r>
            <a:r>
              <a:rPr lang="en-US" dirty="0" smtClean="0"/>
              <a:t>And he *said to them, “Do not be amazed; you are looking for Jesus the Nazarene, who has been crucified. He has risen; He is not here; behold, </a:t>
            </a:r>
            <a:r>
              <a:rPr lang="en-US" i="1" dirty="0" smtClean="0"/>
              <a:t>here is</a:t>
            </a:r>
            <a:r>
              <a:rPr lang="en-US" dirty="0" smtClean="0"/>
              <a:t> the place where they laid Him. </a:t>
            </a:r>
          </a:p>
          <a:p>
            <a:r>
              <a:rPr lang="en-US" baseline="30000" dirty="0" smtClean="0"/>
              <a:t>7 </a:t>
            </a:r>
            <a:r>
              <a:rPr lang="en-US" dirty="0" smtClean="0"/>
              <a:t>But go, tell His disciples and Peter, ‘He is going ahead of you to Galilee; there you will see Him, just as He told you.’”</a:t>
            </a:r>
            <a:endParaRPr lang="en-US" dirty="0"/>
          </a:p>
        </p:txBody>
      </p:sp>
      <p:sp>
        <p:nvSpPr>
          <p:cNvPr id="4" name="TextBox 3"/>
          <p:cNvSpPr txBox="1"/>
          <p:nvPr/>
        </p:nvSpPr>
        <p:spPr>
          <a:xfrm>
            <a:off x="762000" y="6412077"/>
            <a:ext cx="7994689" cy="369332"/>
          </a:xfrm>
          <a:prstGeom prst="rect">
            <a:avLst/>
          </a:prstGeom>
          <a:noFill/>
        </p:spPr>
        <p:txBody>
          <a:bodyPr wrap="none" rtlCol="0">
            <a:spAutoFit/>
          </a:bodyPr>
          <a:lstStyle/>
          <a:p>
            <a:r>
              <a:rPr lang="en-US" dirty="0" smtClean="0"/>
              <a:t>http://www.biblegateway.com/passage/?search=Mark%2016:1-7&amp;version=NASB</a:t>
            </a:r>
            <a:endParaRPr lang="en-US" dirty="0"/>
          </a:p>
        </p:txBody>
      </p:sp>
    </p:spTree>
    <p:extLst>
      <p:ext uri="{BB962C8B-B14F-4D97-AF65-F5344CB8AC3E}">
        <p14:creationId xmlns:p14="http://schemas.microsoft.com/office/powerpoint/2010/main" val="360775661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Women Faced Obstacles</a:t>
            </a:r>
            <a:endParaRPr lang="en-US" dirty="0"/>
          </a:p>
        </p:txBody>
      </p:sp>
      <p:sp>
        <p:nvSpPr>
          <p:cNvPr id="3" name="Content Placeholder 2"/>
          <p:cNvSpPr>
            <a:spLocks noGrp="1"/>
          </p:cNvSpPr>
          <p:nvPr>
            <p:ph idx="1"/>
          </p:nvPr>
        </p:nvSpPr>
        <p:spPr>
          <a:xfrm>
            <a:off x="457200" y="1600200"/>
            <a:ext cx="4081194" cy="4525963"/>
          </a:xfrm>
        </p:spPr>
        <p:txBody>
          <a:bodyPr/>
          <a:lstStyle/>
          <a:p>
            <a:r>
              <a:rPr lang="en-US" dirty="0" smtClean="0"/>
              <a:t>There was a stone in front of the tomb.</a:t>
            </a:r>
          </a:p>
          <a:p>
            <a:r>
              <a:rPr lang="en-US" dirty="0" smtClean="0"/>
              <a:t>Roman soldiers stood guard.</a:t>
            </a:r>
          </a:p>
          <a:p>
            <a:r>
              <a:rPr lang="en-US" dirty="0" smtClean="0"/>
              <a:t>They had killed Jesus what were they going to do to His followers?</a:t>
            </a:r>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648200" y="1868260"/>
            <a:ext cx="4300806" cy="2905126"/>
          </a:xfrm>
          <a:prstGeom prst="rect">
            <a:avLst/>
          </a:prstGeom>
        </p:spPr>
      </p:pic>
    </p:spTree>
    <p:extLst>
      <p:ext uri="{BB962C8B-B14F-4D97-AF65-F5344CB8AC3E}">
        <p14:creationId xmlns:p14="http://schemas.microsoft.com/office/powerpoint/2010/main" val="11341476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 of Events</a:t>
            </a:r>
            <a:endParaRPr lang="en-US" dirty="0"/>
          </a:p>
        </p:txBody>
      </p:sp>
      <p:sp>
        <p:nvSpPr>
          <p:cNvPr id="3" name="Content Placeholder 2"/>
          <p:cNvSpPr>
            <a:spLocks noGrp="1"/>
          </p:cNvSpPr>
          <p:nvPr>
            <p:ph idx="1"/>
          </p:nvPr>
        </p:nvSpPr>
        <p:spPr>
          <a:xfrm>
            <a:off x="457200" y="1371600"/>
            <a:ext cx="5029200" cy="5105400"/>
          </a:xfrm>
        </p:spPr>
        <p:txBody>
          <a:bodyPr>
            <a:normAutofit fontScale="77500" lnSpcReduction="20000"/>
          </a:bodyPr>
          <a:lstStyle/>
          <a:p>
            <a:pPr marL="0" indent="0">
              <a:buNone/>
            </a:pPr>
            <a:r>
              <a:rPr lang="en-US" b="1" dirty="0" smtClean="0">
                <a:effectLst/>
              </a:rPr>
              <a:t>Thursday Evening</a:t>
            </a:r>
          </a:p>
          <a:p>
            <a:r>
              <a:rPr lang="en-US" b="1" dirty="0" smtClean="0">
                <a:effectLst/>
              </a:rPr>
              <a:t>The Last Supper</a:t>
            </a:r>
            <a:r>
              <a:rPr lang="en-US" dirty="0" smtClean="0">
                <a:effectLst/>
              </a:rPr>
              <a:t> </a:t>
            </a:r>
            <a:br>
              <a:rPr lang="en-US" dirty="0" smtClean="0">
                <a:effectLst/>
              </a:rPr>
            </a:br>
            <a:r>
              <a:rPr lang="en-US" dirty="0" smtClean="0">
                <a:effectLst/>
              </a:rPr>
              <a:t>(Matthew 26:20-30; Mark 14:17-26; Luke 22:14-38; John 13:21-30)</a:t>
            </a:r>
          </a:p>
          <a:p>
            <a:r>
              <a:rPr lang="en-US" b="1" dirty="0" smtClean="0">
                <a:effectLst/>
              </a:rPr>
              <a:t>In the Garden of Gethsemane</a:t>
            </a:r>
            <a:r>
              <a:rPr lang="en-US" dirty="0" smtClean="0">
                <a:effectLst/>
              </a:rPr>
              <a:t> </a:t>
            </a:r>
            <a:br>
              <a:rPr lang="en-US" dirty="0" smtClean="0">
                <a:effectLst/>
              </a:rPr>
            </a:br>
            <a:r>
              <a:rPr lang="en-US" dirty="0" smtClean="0">
                <a:effectLst/>
              </a:rPr>
              <a:t>(Matthew 26:36-46; Mark 14:32-42; Luke 22:39-45)</a:t>
            </a:r>
          </a:p>
          <a:p>
            <a:r>
              <a:rPr lang="en-US" b="1" dirty="0" smtClean="0">
                <a:effectLst/>
              </a:rPr>
              <a:t>Jesus is Betrayed and Arrested</a:t>
            </a:r>
            <a:r>
              <a:rPr lang="en-US" dirty="0" smtClean="0">
                <a:effectLst/>
              </a:rPr>
              <a:t> </a:t>
            </a:r>
            <a:br>
              <a:rPr lang="en-US" dirty="0" smtClean="0">
                <a:effectLst/>
              </a:rPr>
            </a:br>
            <a:r>
              <a:rPr lang="en-US" dirty="0" smtClean="0">
                <a:effectLst/>
              </a:rPr>
              <a:t>(Matthew 26:47-56; Mark 14:43-52; Luke 22:47-53; John 18:1-11)</a:t>
            </a:r>
          </a:p>
          <a:p>
            <a:r>
              <a:rPr lang="en-US" b="1" dirty="0" smtClean="0">
                <a:effectLst/>
              </a:rPr>
              <a:t>The Religious Leaders Condemn Jesus</a:t>
            </a:r>
            <a:r>
              <a:rPr lang="en-US" dirty="0" smtClean="0">
                <a:effectLst/>
              </a:rPr>
              <a:t> </a:t>
            </a:r>
            <a:br>
              <a:rPr lang="en-US" dirty="0" smtClean="0">
                <a:effectLst/>
              </a:rPr>
            </a:br>
            <a:r>
              <a:rPr lang="en-US" dirty="0" smtClean="0">
                <a:effectLst/>
              </a:rPr>
              <a:t>(Matthew 27:1-2; Mark 15:1; Luke 22:66-71)</a:t>
            </a:r>
          </a:p>
          <a:p>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779192" y="1524000"/>
            <a:ext cx="3021908" cy="3962400"/>
          </a:xfrm>
          <a:prstGeom prst="rect">
            <a:avLst/>
          </a:prstGeom>
        </p:spPr>
      </p:pic>
    </p:spTree>
    <p:extLst>
      <p:ext uri="{BB962C8B-B14F-4D97-AF65-F5344CB8AC3E}">
        <p14:creationId xmlns:p14="http://schemas.microsoft.com/office/powerpoint/2010/main" val="335973520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Inside the Tomb</a:t>
            </a:r>
            <a:endParaRPr lang="en-US" dirty="0"/>
          </a:p>
        </p:txBody>
      </p:sp>
      <p:sp>
        <p:nvSpPr>
          <p:cNvPr id="3" name="Content Placeholder 2"/>
          <p:cNvSpPr>
            <a:spLocks noGrp="1"/>
          </p:cNvSpPr>
          <p:nvPr>
            <p:ph idx="1"/>
          </p:nvPr>
        </p:nvSpPr>
        <p:spPr>
          <a:xfrm>
            <a:off x="4267200" y="1676400"/>
            <a:ext cx="4419600" cy="4525963"/>
          </a:xfrm>
        </p:spPr>
        <p:txBody>
          <a:bodyPr/>
          <a:lstStyle/>
          <a:p>
            <a:pPr marL="0" indent="0">
              <a:buNone/>
            </a:pPr>
            <a:r>
              <a:rPr lang="en-US" dirty="0" smtClean="0"/>
              <a:t>Angel says:</a:t>
            </a:r>
          </a:p>
          <a:p>
            <a:r>
              <a:rPr lang="en-US" dirty="0" smtClean="0"/>
              <a:t>Don’t be alarmed</a:t>
            </a:r>
          </a:p>
          <a:p>
            <a:r>
              <a:rPr lang="en-US" dirty="0" smtClean="0"/>
              <a:t>He was crucified, died</a:t>
            </a:r>
          </a:p>
          <a:p>
            <a:r>
              <a:rPr lang="en-US" dirty="0" smtClean="0"/>
              <a:t>He was raised</a:t>
            </a:r>
          </a:p>
          <a:p>
            <a:r>
              <a:rPr lang="en-US" dirty="0" smtClean="0"/>
              <a:t>See for yourself</a:t>
            </a:r>
          </a:p>
          <a:p>
            <a:r>
              <a:rPr lang="en-US" dirty="0" smtClean="0"/>
              <a:t>Go tell the disciples…</a:t>
            </a:r>
          </a:p>
          <a:p>
            <a:r>
              <a:rPr lang="en-US" dirty="0" smtClean="0"/>
              <a:t>…and Peter</a:t>
            </a:r>
            <a:endParaRPr lang="en-US" dirty="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7200" y="1447800"/>
            <a:ext cx="3581400" cy="4809344"/>
          </a:xfrm>
          <a:prstGeom prst="rect">
            <a:avLst/>
          </a:prstGeom>
        </p:spPr>
      </p:pic>
    </p:spTree>
    <p:extLst>
      <p:ext uri="{BB962C8B-B14F-4D97-AF65-F5344CB8AC3E}">
        <p14:creationId xmlns:p14="http://schemas.microsoft.com/office/powerpoint/2010/main" val="151371428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 Corinthians 15: 17-19</a:t>
            </a:r>
            <a:endParaRPr lang="en-US" dirty="0"/>
          </a:p>
        </p:txBody>
      </p:sp>
      <p:sp>
        <p:nvSpPr>
          <p:cNvPr id="3" name="Content Placeholder 2"/>
          <p:cNvSpPr>
            <a:spLocks noGrp="1"/>
          </p:cNvSpPr>
          <p:nvPr>
            <p:ph idx="1"/>
          </p:nvPr>
        </p:nvSpPr>
        <p:spPr>
          <a:xfrm>
            <a:off x="2209800" y="1600200"/>
            <a:ext cx="6477000" cy="4525963"/>
          </a:xfrm>
        </p:spPr>
        <p:txBody>
          <a:bodyPr/>
          <a:lstStyle/>
          <a:p>
            <a:r>
              <a:rPr lang="en-US" baseline="30000" dirty="0" smtClean="0"/>
              <a:t>17 </a:t>
            </a:r>
            <a:r>
              <a:rPr lang="en-US" dirty="0" smtClean="0"/>
              <a:t>and if Christ has not been raised, your faith is worthless; you are still in your sins. </a:t>
            </a:r>
          </a:p>
          <a:p>
            <a:r>
              <a:rPr lang="en-US" baseline="30000" dirty="0" smtClean="0"/>
              <a:t>18 </a:t>
            </a:r>
            <a:r>
              <a:rPr lang="en-US" dirty="0" smtClean="0"/>
              <a:t>Then those also who have fallen asleep in Christ have perished. </a:t>
            </a:r>
          </a:p>
          <a:p>
            <a:r>
              <a:rPr lang="en-US" baseline="30000" dirty="0" smtClean="0"/>
              <a:t>19 </a:t>
            </a:r>
            <a:r>
              <a:rPr lang="en-US" dirty="0" smtClean="0"/>
              <a:t>If we have hoped in Christ in this life only, we are of all men most to be pitied.</a:t>
            </a:r>
            <a:endParaRPr lang="en-US" dirty="0"/>
          </a:p>
        </p:txBody>
      </p:sp>
      <p:sp>
        <p:nvSpPr>
          <p:cNvPr id="4" name="TextBox 3"/>
          <p:cNvSpPr txBox="1"/>
          <p:nvPr/>
        </p:nvSpPr>
        <p:spPr>
          <a:xfrm>
            <a:off x="381000" y="6400800"/>
            <a:ext cx="10175577" cy="307777"/>
          </a:xfrm>
          <a:prstGeom prst="rect">
            <a:avLst/>
          </a:prstGeom>
          <a:noFill/>
        </p:spPr>
        <p:txBody>
          <a:bodyPr wrap="square" rtlCol="0">
            <a:spAutoFit/>
          </a:bodyPr>
          <a:lstStyle/>
          <a:p>
            <a:r>
              <a:rPr lang="en-US" sz="1400" dirty="0" smtClean="0"/>
              <a:t>http://www.biblegateway.com/passage/?search=1%20Corinthians%2015:%2017-19&amp;version=NASB</a:t>
            </a:r>
            <a:endParaRPr lang="en-US" sz="1400" dirty="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75557" y="2096861"/>
            <a:ext cx="1800225" cy="2533650"/>
          </a:xfrm>
          <a:prstGeom prst="rect">
            <a:avLst/>
          </a:prstGeom>
        </p:spPr>
      </p:pic>
    </p:spTree>
    <p:extLst>
      <p:ext uri="{BB962C8B-B14F-4D97-AF65-F5344CB8AC3E}">
        <p14:creationId xmlns:p14="http://schemas.microsoft.com/office/powerpoint/2010/main" val="357871471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Resurrection </a:t>
            </a:r>
            <a:endParaRPr lang="en-US" dirty="0"/>
          </a:p>
        </p:txBody>
      </p:sp>
      <p:sp>
        <p:nvSpPr>
          <p:cNvPr id="3" name="Content Placeholder 2"/>
          <p:cNvSpPr>
            <a:spLocks noGrp="1"/>
          </p:cNvSpPr>
          <p:nvPr>
            <p:ph idx="1"/>
          </p:nvPr>
        </p:nvSpPr>
        <p:spPr>
          <a:xfrm>
            <a:off x="457200" y="1600200"/>
            <a:ext cx="6553200" cy="4525963"/>
          </a:xfrm>
        </p:spPr>
        <p:txBody>
          <a:bodyPr>
            <a:normAutofit fontScale="92500" lnSpcReduction="20000"/>
          </a:bodyPr>
          <a:lstStyle/>
          <a:p>
            <a:r>
              <a:rPr lang="en-US" dirty="0" smtClean="0"/>
              <a:t>“If you say Jesus died and nothing happened but the disciples had some interesting ideas, then you have cut off the branch on which classic Christianity is sitting. This generation needs to wake up, smell the coffee and realize serious Christianity begins when Jesus comes out of the tomb on Easter morning. This is not a nice optional extra for those who like believing in funny things.” N.T. Wright</a:t>
            </a:r>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086600" y="1828800"/>
            <a:ext cx="1762125" cy="2590800"/>
          </a:xfrm>
          <a:prstGeom prst="rect">
            <a:avLst/>
          </a:prstGeom>
        </p:spPr>
      </p:pic>
      <p:sp>
        <p:nvSpPr>
          <p:cNvPr id="5" name="TextBox 4"/>
          <p:cNvSpPr txBox="1"/>
          <p:nvPr/>
        </p:nvSpPr>
        <p:spPr>
          <a:xfrm>
            <a:off x="457200" y="6400800"/>
            <a:ext cx="7271991" cy="369332"/>
          </a:xfrm>
          <a:prstGeom prst="rect">
            <a:avLst/>
          </a:prstGeom>
          <a:noFill/>
        </p:spPr>
        <p:txBody>
          <a:bodyPr wrap="none" rtlCol="0">
            <a:spAutoFit/>
          </a:bodyPr>
          <a:lstStyle/>
          <a:p>
            <a:r>
              <a:rPr lang="en-US" dirty="0" smtClean="0"/>
              <a:t>http://www.christian.co.uk/people-have-very-odd-ideas-about-jesus-p1281</a:t>
            </a:r>
            <a:endParaRPr lang="en-US" dirty="0"/>
          </a:p>
        </p:txBody>
      </p:sp>
    </p:spTree>
    <p:extLst>
      <p:ext uri="{BB962C8B-B14F-4D97-AF65-F5344CB8AC3E}">
        <p14:creationId xmlns:p14="http://schemas.microsoft.com/office/powerpoint/2010/main" val="19660778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How Does the Resurrection Impact Our Lives?</a:t>
            </a:r>
            <a:endParaRPr lang="en-US" sz="3200" dirty="0"/>
          </a:p>
        </p:txBody>
      </p:sp>
      <p:sp>
        <p:nvSpPr>
          <p:cNvPr id="3" name="Content Placeholder 2"/>
          <p:cNvSpPr>
            <a:spLocks noGrp="1"/>
          </p:cNvSpPr>
          <p:nvPr>
            <p:ph idx="1"/>
          </p:nvPr>
        </p:nvSpPr>
        <p:spPr>
          <a:xfrm>
            <a:off x="457200" y="1295400"/>
            <a:ext cx="8229600" cy="4830763"/>
          </a:xfrm>
        </p:spPr>
        <p:txBody>
          <a:bodyPr>
            <a:noAutofit/>
          </a:bodyPr>
          <a:lstStyle/>
          <a:p>
            <a:pPr marL="0" indent="0">
              <a:buNone/>
            </a:pPr>
            <a:r>
              <a:rPr lang="en-US" sz="2000" b="1" dirty="0" smtClean="0"/>
              <a:t>Are our primary motivations eternal or temporal? Where are you on the continuum of each of these questions?</a:t>
            </a:r>
          </a:p>
          <a:p>
            <a:pPr marL="0" indent="0">
              <a:buNone/>
            </a:pPr>
            <a:endParaRPr lang="en-US" sz="2000" b="1" dirty="0" smtClean="0"/>
          </a:p>
          <a:p>
            <a:pPr marL="0" indent="0">
              <a:buNone/>
            </a:pPr>
            <a:r>
              <a:rPr lang="en-US" sz="2000" b="1" dirty="0" smtClean="0"/>
              <a:t>I </a:t>
            </a:r>
            <a:r>
              <a:rPr lang="en-US" sz="2000" b="1" dirty="0"/>
              <a:t>t</a:t>
            </a:r>
            <a:r>
              <a:rPr lang="en-US" sz="2000" b="1" dirty="0" smtClean="0"/>
              <a:t>ithe because:</a:t>
            </a:r>
          </a:p>
          <a:p>
            <a:pPr marL="0" indent="0">
              <a:buNone/>
            </a:pPr>
            <a:r>
              <a:rPr lang="en-US" sz="2000" dirty="0" smtClean="0"/>
              <a:t>I want God to bless me…………………………I want God’s work in world to advance</a:t>
            </a:r>
          </a:p>
          <a:p>
            <a:pPr marL="0" indent="0">
              <a:buNone/>
            </a:pPr>
            <a:endParaRPr lang="en-US" sz="2000" b="1" dirty="0" smtClean="0"/>
          </a:p>
          <a:p>
            <a:pPr marL="0" indent="0">
              <a:buNone/>
            </a:pPr>
            <a:r>
              <a:rPr lang="en-US" sz="2000" b="1" dirty="0" smtClean="0"/>
              <a:t>I </a:t>
            </a:r>
            <a:r>
              <a:rPr lang="en-US" sz="2000" b="1" dirty="0"/>
              <a:t>p</a:t>
            </a:r>
            <a:r>
              <a:rPr lang="en-US" sz="2000" b="1" dirty="0" smtClean="0"/>
              <a:t>ray because:</a:t>
            </a:r>
          </a:p>
          <a:p>
            <a:pPr marL="0" indent="0">
              <a:buNone/>
            </a:pPr>
            <a:r>
              <a:rPr lang="en-US" sz="2000" dirty="0" smtClean="0"/>
              <a:t>I need help………………………………………….………………..I need to connect with God</a:t>
            </a:r>
          </a:p>
          <a:p>
            <a:pPr marL="0" indent="0">
              <a:buNone/>
            </a:pPr>
            <a:endParaRPr lang="en-US" sz="2000" b="1" dirty="0" smtClean="0"/>
          </a:p>
          <a:p>
            <a:pPr marL="0" indent="0">
              <a:buNone/>
            </a:pPr>
            <a:r>
              <a:rPr lang="en-US" sz="2000" b="1" dirty="0" smtClean="0"/>
              <a:t>I come to Church because:</a:t>
            </a:r>
          </a:p>
          <a:p>
            <a:pPr marL="0" indent="0">
              <a:buNone/>
            </a:pPr>
            <a:r>
              <a:rPr lang="en-US" sz="2000" dirty="0" smtClean="0"/>
              <a:t>I get a lot out of the sermon …………………………………God deserves my worship</a:t>
            </a:r>
          </a:p>
          <a:p>
            <a:pPr marL="0" indent="0">
              <a:buNone/>
            </a:pPr>
            <a:endParaRPr lang="en-US" sz="2000" b="1" dirty="0" smtClean="0"/>
          </a:p>
          <a:p>
            <a:pPr marL="0" indent="0">
              <a:buNone/>
            </a:pPr>
            <a:r>
              <a:rPr lang="en-US" sz="2000" b="1" dirty="0" smtClean="0"/>
              <a:t>I read the Bible and pray with my family because</a:t>
            </a:r>
          </a:p>
          <a:p>
            <a:pPr marL="0" indent="0">
              <a:buNone/>
            </a:pPr>
            <a:r>
              <a:rPr lang="en-US" sz="2000" dirty="0" smtClean="0"/>
              <a:t>I want my family to know the Bible …………………………….. My family needs Jesus</a:t>
            </a:r>
          </a:p>
          <a:p>
            <a:pPr marL="0" indent="0">
              <a:buNone/>
            </a:pPr>
            <a:endParaRPr lang="en-US" sz="2000" dirty="0"/>
          </a:p>
        </p:txBody>
      </p:sp>
      <p:sp>
        <p:nvSpPr>
          <p:cNvPr id="4" name="TextBox 3"/>
          <p:cNvSpPr txBox="1"/>
          <p:nvPr/>
        </p:nvSpPr>
        <p:spPr>
          <a:xfrm>
            <a:off x="1676400" y="6422571"/>
            <a:ext cx="6375400" cy="307777"/>
          </a:xfrm>
          <a:prstGeom prst="rect">
            <a:avLst/>
          </a:prstGeom>
          <a:noFill/>
        </p:spPr>
        <p:txBody>
          <a:bodyPr wrap="none" rtlCol="0">
            <a:spAutoFit/>
          </a:bodyPr>
          <a:lstStyle/>
          <a:p>
            <a:r>
              <a:rPr lang="en-US" sz="1400" dirty="0" smtClean="0"/>
              <a:t>Lifeway (2013). God’s Story: Covenant, Community, </a:t>
            </a:r>
            <a:r>
              <a:rPr lang="en-US" sz="1400" dirty="0" smtClean="0"/>
              <a:t>Christ, Personal Study Guide p.94</a:t>
            </a:r>
            <a:endParaRPr lang="en-US" sz="1400" dirty="0"/>
          </a:p>
        </p:txBody>
      </p:sp>
    </p:spTree>
    <p:extLst>
      <p:ext uri="{BB962C8B-B14F-4D97-AF65-F5344CB8AC3E}">
        <p14:creationId xmlns:p14="http://schemas.microsoft.com/office/powerpoint/2010/main" val="136814255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Resources</a:t>
            </a:r>
            <a:endParaRPr lang="en-US" dirty="0"/>
          </a:p>
        </p:txBody>
      </p:sp>
      <p:sp>
        <p:nvSpPr>
          <p:cNvPr id="3" name="Content Placeholder 2"/>
          <p:cNvSpPr>
            <a:spLocks noGrp="1"/>
          </p:cNvSpPr>
          <p:nvPr>
            <p:ph idx="1"/>
          </p:nvPr>
        </p:nvSpPr>
        <p:spPr/>
        <p:txBody>
          <a:bodyPr/>
          <a:lstStyle/>
          <a:p>
            <a:pPr marL="0" indent="0" algn="ctr">
              <a:buNone/>
            </a:pPr>
            <a:endParaRPr lang="en-US" dirty="0" smtClean="0"/>
          </a:p>
          <a:p>
            <a:pPr marL="0" indent="0" algn="ctr">
              <a:buNone/>
            </a:pPr>
            <a:r>
              <a:rPr lang="en-US" dirty="0" smtClean="0"/>
              <a:t>This </a:t>
            </a:r>
            <a:r>
              <a:rPr lang="en-US" dirty="0" err="1" smtClean="0"/>
              <a:t>powerpoint</a:t>
            </a:r>
            <a:r>
              <a:rPr lang="en-US" dirty="0" smtClean="0"/>
              <a:t> is available at:</a:t>
            </a:r>
          </a:p>
          <a:p>
            <a:pPr marL="0" indent="0" algn="ctr">
              <a:buNone/>
            </a:pPr>
            <a:r>
              <a:rPr lang="en-US" dirty="0">
                <a:hlinkClick r:id="rId3"/>
              </a:rPr>
              <a:t>http://bensatterfield.weebly.com</a:t>
            </a:r>
            <a:r>
              <a:rPr lang="en-US" dirty="0" smtClean="0">
                <a:hlinkClick r:id="rId3"/>
              </a:rPr>
              <a:t>/</a:t>
            </a:r>
            <a:endParaRPr lang="en-US" dirty="0" smtClean="0"/>
          </a:p>
          <a:p>
            <a:pPr marL="0" indent="0" algn="ctr">
              <a:buNone/>
            </a:pPr>
            <a:endParaRPr lang="en-US" dirty="0"/>
          </a:p>
        </p:txBody>
      </p:sp>
    </p:spTree>
    <p:extLst>
      <p:ext uri="{BB962C8B-B14F-4D97-AF65-F5344CB8AC3E}">
        <p14:creationId xmlns:p14="http://schemas.microsoft.com/office/powerpoint/2010/main" val="252518075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 of Events</a:t>
            </a:r>
            <a:endParaRPr lang="en-US" dirty="0"/>
          </a:p>
        </p:txBody>
      </p:sp>
      <p:sp>
        <p:nvSpPr>
          <p:cNvPr id="3" name="Content Placeholder 2"/>
          <p:cNvSpPr>
            <a:spLocks noGrp="1"/>
          </p:cNvSpPr>
          <p:nvPr>
            <p:ph idx="1"/>
          </p:nvPr>
        </p:nvSpPr>
        <p:spPr>
          <a:xfrm>
            <a:off x="3352800" y="1295400"/>
            <a:ext cx="5704114" cy="5105400"/>
          </a:xfrm>
        </p:spPr>
        <p:txBody>
          <a:bodyPr>
            <a:noAutofit/>
          </a:bodyPr>
          <a:lstStyle/>
          <a:p>
            <a:r>
              <a:rPr lang="en-US" sz="2000" b="1" dirty="0" smtClean="0">
                <a:effectLst/>
              </a:rPr>
              <a:t>Friday: 6 a.m.</a:t>
            </a:r>
            <a:r>
              <a:rPr lang="en-US" sz="2000" dirty="0" smtClean="0">
                <a:effectLst/>
              </a:rPr>
              <a:t> </a:t>
            </a:r>
          </a:p>
          <a:p>
            <a:pPr lvl="1"/>
            <a:r>
              <a:rPr lang="en-US" sz="2000" b="1" dirty="0" smtClean="0">
                <a:effectLst/>
              </a:rPr>
              <a:t>Jesus Stands Trial Before Pilate</a:t>
            </a:r>
            <a:r>
              <a:rPr lang="en-US" sz="2000" dirty="0" smtClean="0">
                <a:effectLst/>
              </a:rPr>
              <a:t> </a:t>
            </a:r>
            <a:br>
              <a:rPr lang="en-US" sz="2000" dirty="0" smtClean="0">
                <a:effectLst/>
              </a:rPr>
            </a:br>
            <a:r>
              <a:rPr lang="en-US" sz="2000" dirty="0" smtClean="0">
                <a:effectLst/>
              </a:rPr>
              <a:t>(Matthew 27:11-14; Mark 15:2-5; Luke 23:1-5; John 18:28-37)</a:t>
            </a:r>
          </a:p>
          <a:p>
            <a:pPr lvl="1"/>
            <a:r>
              <a:rPr lang="en-US" sz="2000" b="1" dirty="0" smtClean="0">
                <a:effectLst/>
              </a:rPr>
              <a:t>Jesus Sent to Herod</a:t>
            </a:r>
            <a:r>
              <a:rPr lang="en-US" sz="2000" dirty="0" smtClean="0">
                <a:effectLst/>
              </a:rPr>
              <a:t> (Luke 23:6-12)</a:t>
            </a:r>
          </a:p>
          <a:p>
            <a:r>
              <a:rPr lang="en-US" sz="2000" b="1" dirty="0" smtClean="0">
                <a:effectLst/>
              </a:rPr>
              <a:t>7 a.m.</a:t>
            </a:r>
            <a:r>
              <a:rPr lang="en-US" sz="2000" dirty="0" smtClean="0">
                <a:effectLst/>
              </a:rPr>
              <a:t> </a:t>
            </a:r>
          </a:p>
          <a:p>
            <a:pPr lvl="1"/>
            <a:r>
              <a:rPr lang="en-US" sz="2000" b="1" dirty="0" smtClean="0">
                <a:effectLst/>
              </a:rPr>
              <a:t>Jesus Returned to Pilate</a:t>
            </a:r>
            <a:r>
              <a:rPr lang="en-US" sz="2000" dirty="0" smtClean="0">
                <a:effectLst/>
              </a:rPr>
              <a:t> (Luke 23:11)</a:t>
            </a:r>
          </a:p>
          <a:p>
            <a:pPr lvl="1"/>
            <a:r>
              <a:rPr lang="en-US" sz="2000" b="1" dirty="0" smtClean="0">
                <a:effectLst/>
              </a:rPr>
              <a:t>Jesus is Sentenced to Death</a:t>
            </a:r>
            <a:r>
              <a:rPr lang="en-US" sz="2000" dirty="0" smtClean="0">
                <a:effectLst/>
              </a:rPr>
              <a:t> (Matthew 27:26; Mark 15:15; Luke 23:23-24; John 19:16)</a:t>
            </a:r>
          </a:p>
          <a:p>
            <a:r>
              <a:rPr lang="en-US" sz="2000" b="1" dirty="0" smtClean="0">
                <a:effectLst/>
              </a:rPr>
              <a:t>8 a.m.</a:t>
            </a:r>
            <a:r>
              <a:rPr lang="en-US" sz="2000" dirty="0" smtClean="0">
                <a:effectLst/>
              </a:rPr>
              <a:t> </a:t>
            </a:r>
          </a:p>
          <a:p>
            <a:pPr lvl="1"/>
            <a:r>
              <a:rPr lang="en-US" sz="2000" b="1" dirty="0" smtClean="0">
                <a:effectLst/>
              </a:rPr>
              <a:t>Jesus is Led Away to Calvary</a:t>
            </a:r>
            <a:r>
              <a:rPr lang="en-US" sz="2000" dirty="0" smtClean="0">
                <a:effectLst/>
              </a:rPr>
              <a:t> (Matthew 27:32-34; Mark 15:21-24; Luke 23:26-31; John 19:16-17)</a:t>
            </a:r>
          </a:p>
          <a:p>
            <a:endParaRPr lang="en-US" sz="2800"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99357" y="1524000"/>
            <a:ext cx="2895600" cy="4343400"/>
          </a:xfrm>
          <a:prstGeom prst="rect">
            <a:avLst/>
          </a:prstGeom>
        </p:spPr>
      </p:pic>
    </p:spTree>
    <p:extLst>
      <p:ext uri="{BB962C8B-B14F-4D97-AF65-F5344CB8AC3E}">
        <p14:creationId xmlns:p14="http://schemas.microsoft.com/office/powerpoint/2010/main" val="306867668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 of Events</a:t>
            </a:r>
            <a:endParaRPr lang="en-US" dirty="0"/>
          </a:p>
        </p:txBody>
      </p:sp>
      <p:sp>
        <p:nvSpPr>
          <p:cNvPr id="3" name="Content Placeholder 2"/>
          <p:cNvSpPr>
            <a:spLocks noGrp="1"/>
          </p:cNvSpPr>
          <p:nvPr>
            <p:ph idx="1"/>
          </p:nvPr>
        </p:nvSpPr>
        <p:spPr>
          <a:xfrm>
            <a:off x="304800" y="1600200"/>
            <a:ext cx="6248400" cy="4525963"/>
          </a:xfrm>
        </p:spPr>
        <p:txBody>
          <a:bodyPr>
            <a:normAutofit fontScale="70000" lnSpcReduction="20000"/>
          </a:bodyPr>
          <a:lstStyle/>
          <a:p>
            <a:r>
              <a:rPr lang="en-US" b="1" dirty="0" smtClean="0">
                <a:effectLst/>
              </a:rPr>
              <a:t>9 a.m.</a:t>
            </a:r>
            <a:r>
              <a:rPr lang="en-US" dirty="0" smtClean="0">
                <a:effectLst/>
              </a:rPr>
              <a:t> - "The Third Hour“</a:t>
            </a:r>
          </a:p>
          <a:p>
            <a:r>
              <a:rPr lang="en-US" dirty="0" smtClean="0">
                <a:effectLst/>
              </a:rPr>
              <a:t> </a:t>
            </a:r>
            <a:r>
              <a:rPr lang="en-US" b="1" dirty="0" smtClean="0">
                <a:effectLst/>
              </a:rPr>
              <a:t>Jesus is Crucified on the Cross </a:t>
            </a:r>
            <a:r>
              <a:rPr lang="en-US" dirty="0" smtClean="0">
                <a:effectLst/>
              </a:rPr>
              <a:t>(Mark 15: 25) </a:t>
            </a:r>
          </a:p>
          <a:p>
            <a:pPr lvl="1"/>
            <a:r>
              <a:rPr lang="en-US" dirty="0" smtClean="0">
                <a:effectLst/>
              </a:rPr>
              <a:t>Luke 23:34 - </a:t>
            </a:r>
            <a:r>
              <a:rPr lang="en-US" i="1" dirty="0" smtClean="0">
                <a:effectLst/>
              </a:rPr>
              <a:t>Jesus said, "Father, forgive them, for they do not know what they are doing."</a:t>
            </a:r>
            <a:r>
              <a:rPr lang="en-US" dirty="0" smtClean="0">
                <a:effectLst/>
              </a:rPr>
              <a:t> </a:t>
            </a:r>
          </a:p>
          <a:p>
            <a:pPr lvl="1"/>
            <a:r>
              <a:rPr lang="en-US" dirty="0" smtClean="0">
                <a:effectLst/>
              </a:rPr>
              <a:t>Mark 15:24 -The </a:t>
            </a:r>
            <a:r>
              <a:rPr lang="en-US" dirty="0"/>
              <a:t>s</a:t>
            </a:r>
            <a:r>
              <a:rPr lang="en-US" dirty="0" smtClean="0">
                <a:effectLst/>
              </a:rPr>
              <a:t>oldiers </a:t>
            </a:r>
            <a:r>
              <a:rPr lang="en-US" dirty="0"/>
              <a:t>c</a:t>
            </a:r>
            <a:r>
              <a:rPr lang="en-US" dirty="0" smtClean="0">
                <a:effectLst/>
              </a:rPr>
              <a:t>ast </a:t>
            </a:r>
            <a:r>
              <a:rPr lang="en-US" dirty="0"/>
              <a:t>l</a:t>
            </a:r>
            <a:r>
              <a:rPr lang="en-US" dirty="0" smtClean="0">
                <a:effectLst/>
              </a:rPr>
              <a:t>ots for Jesus' clothing </a:t>
            </a:r>
            <a:br>
              <a:rPr lang="en-US" dirty="0" smtClean="0">
                <a:effectLst/>
              </a:rPr>
            </a:br>
            <a:endParaRPr lang="en-US" dirty="0" smtClean="0">
              <a:effectLst/>
            </a:endParaRPr>
          </a:p>
          <a:p>
            <a:r>
              <a:rPr lang="en-US" b="1" dirty="0" smtClean="0">
                <a:effectLst/>
              </a:rPr>
              <a:t>10 a.m.</a:t>
            </a:r>
            <a:r>
              <a:rPr lang="en-US" dirty="0" smtClean="0">
                <a:effectLst/>
              </a:rPr>
              <a:t> </a:t>
            </a:r>
            <a:r>
              <a:rPr lang="en-US" b="1" dirty="0" smtClean="0">
                <a:effectLst/>
              </a:rPr>
              <a:t>Jesus is Insulted and Mocked </a:t>
            </a:r>
          </a:p>
          <a:p>
            <a:pPr lvl="1"/>
            <a:r>
              <a:rPr lang="en-US" dirty="0" smtClean="0">
                <a:effectLst/>
              </a:rPr>
              <a:t>Matthew 27:39-40 - </a:t>
            </a:r>
            <a:r>
              <a:rPr lang="en-US" i="1" dirty="0" smtClean="0">
                <a:effectLst/>
              </a:rPr>
              <a:t>And the people passing by shouted abuse, shaking their heads in mockery. "So! You can destroy the Temple and build it again in three days, can you? Well then, if you are the Son of God, save yourself and come down from the cross!“</a:t>
            </a:r>
          </a:p>
          <a:p>
            <a:pPr lvl="1"/>
            <a:r>
              <a:rPr lang="en-US" i="1" dirty="0" smtClean="0"/>
              <a:t>(Mark 15:31; Luke 23:36-37; Luke 23:39)</a:t>
            </a:r>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705600" y="2209800"/>
            <a:ext cx="2222500" cy="2667000"/>
          </a:xfrm>
          <a:prstGeom prst="rect">
            <a:avLst/>
          </a:prstGeom>
        </p:spPr>
      </p:pic>
    </p:spTree>
    <p:extLst>
      <p:ext uri="{BB962C8B-B14F-4D97-AF65-F5344CB8AC3E}">
        <p14:creationId xmlns:p14="http://schemas.microsoft.com/office/powerpoint/2010/main" val="117591856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 of Events</a:t>
            </a:r>
            <a:endParaRPr lang="en-US" dirty="0"/>
          </a:p>
        </p:txBody>
      </p:sp>
      <p:sp>
        <p:nvSpPr>
          <p:cNvPr id="3" name="Content Placeholder 2"/>
          <p:cNvSpPr>
            <a:spLocks noGrp="1"/>
          </p:cNvSpPr>
          <p:nvPr>
            <p:ph idx="1"/>
          </p:nvPr>
        </p:nvSpPr>
        <p:spPr>
          <a:xfrm>
            <a:off x="2743200" y="1600200"/>
            <a:ext cx="5943600" cy="4525963"/>
          </a:xfrm>
        </p:spPr>
        <p:txBody>
          <a:bodyPr>
            <a:normAutofit fontScale="85000" lnSpcReduction="20000"/>
          </a:bodyPr>
          <a:lstStyle/>
          <a:p>
            <a:r>
              <a:rPr lang="en-US" b="1" dirty="0" smtClean="0">
                <a:effectLst/>
              </a:rPr>
              <a:t>11 a.m.</a:t>
            </a:r>
            <a:r>
              <a:rPr lang="en-US" dirty="0" smtClean="0">
                <a:effectLst/>
              </a:rPr>
              <a:t> </a:t>
            </a:r>
          </a:p>
          <a:p>
            <a:pPr lvl="1"/>
            <a:r>
              <a:rPr lang="en-US" b="1" dirty="0" smtClean="0">
                <a:effectLst/>
              </a:rPr>
              <a:t>Jesus and the Criminal </a:t>
            </a:r>
            <a:r>
              <a:rPr lang="en-US" dirty="0" smtClean="0">
                <a:effectLst/>
              </a:rPr>
              <a:t>(Luke 23:40-43)</a:t>
            </a:r>
          </a:p>
          <a:p>
            <a:pPr lvl="1"/>
            <a:r>
              <a:rPr lang="en-US" b="1" dirty="0" smtClean="0">
                <a:effectLst/>
              </a:rPr>
              <a:t>Jesus Speaks to Mary and John </a:t>
            </a:r>
            <a:r>
              <a:rPr lang="en-US" dirty="0" smtClean="0">
                <a:effectLst/>
              </a:rPr>
              <a:t>(John 19:26-27 )</a:t>
            </a:r>
          </a:p>
          <a:p>
            <a:r>
              <a:rPr lang="en-US" dirty="0" smtClean="0">
                <a:effectLst/>
              </a:rPr>
              <a:t> </a:t>
            </a:r>
            <a:r>
              <a:rPr lang="en-US" b="1" dirty="0" smtClean="0">
                <a:effectLst/>
              </a:rPr>
              <a:t>Noon</a:t>
            </a:r>
            <a:r>
              <a:rPr lang="en-US" dirty="0" smtClean="0">
                <a:effectLst/>
              </a:rPr>
              <a:t> - "The Sixth Hour" </a:t>
            </a:r>
          </a:p>
          <a:p>
            <a:pPr lvl="1"/>
            <a:r>
              <a:rPr lang="en-US" b="1" dirty="0" smtClean="0">
                <a:effectLst/>
              </a:rPr>
              <a:t>Darkness Covers the Land </a:t>
            </a:r>
            <a:r>
              <a:rPr lang="en-US" dirty="0" smtClean="0">
                <a:effectLst/>
              </a:rPr>
              <a:t>(Mark 15:33) </a:t>
            </a:r>
          </a:p>
          <a:p>
            <a:r>
              <a:rPr lang="en-US" b="1" dirty="0" smtClean="0">
                <a:effectLst/>
              </a:rPr>
              <a:t>1 p.m.</a:t>
            </a:r>
            <a:r>
              <a:rPr lang="en-US" dirty="0" smtClean="0">
                <a:effectLst/>
              </a:rPr>
              <a:t> </a:t>
            </a:r>
          </a:p>
          <a:p>
            <a:pPr lvl="1"/>
            <a:r>
              <a:rPr lang="en-US" b="1" dirty="0" smtClean="0">
                <a:effectLst/>
              </a:rPr>
              <a:t>Jesus Cries Out to the Father </a:t>
            </a:r>
            <a:r>
              <a:rPr lang="en-US" dirty="0" smtClean="0">
                <a:effectLst/>
              </a:rPr>
              <a:t>(Matthew 27:46) </a:t>
            </a:r>
          </a:p>
          <a:p>
            <a:pPr lvl="1"/>
            <a:r>
              <a:rPr lang="en-US" b="1" dirty="0" smtClean="0">
                <a:effectLst/>
              </a:rPr>
              <a:t>Jesus is Thirsty </a:t>
            </a:r>
            <a:r>
              <a:rPr lang="en-US" dirty="0" smtClean="0">
                <a:effectLst/>
              </a:rPr>
              <a:t>(John 19:28-29)</a:t>
            </a:r>
          </a:p>
          <a:p>
            <a:r>
              <a:rPr lang="en-US" b="1" dirty="0" smtClean="0">
                <a:effectLst/>
              </a:rPr>
              <a:t>2 p.m.</a:t>
            </a:r>
            <a:r>
              <a:rPr lang="en-US" dirty="0" smtClean="0">
                <a:effectLst/>
              </a:rPr>
              <a:t> </a:t>
            </a:r>
          </a:p>
          <a:p>
            <a:pPr lvl="1"/>
            <a:r>
              <a:rPr lang="en-US" b="1" dirty="0" smtClean="0">
                <a:effectLst/>
              </a:rPr>
              <a:t>It is Finished </a:t>
            </a:r>
            <a:r>
              <a:rPr lang="en-US" dirty="0" smtClean="0">
                <a:effectLst/>
              </a:rPr>
              <a:t>(John 19:30; Luke 23:46) </a:t>
            </a:r>
          </a:p>
          <a:p>
            <a:pPr lvl="1"/>
            <a:endParaRPr lang="en-US" dirty="0" smtClean="0">
              <a:effectLst/>
            </a:endParaRPr>
          </a:p>
          <a:p>
            <a:endParaRPr lang="en-US" dirty="0" smtClean="0">
              <a:effectLst/>
            </a:endParaRPr>
          </a:p>
          <a:p>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80999" y="1676400"/>
            <a:ext cx="2332383" cy="3352800"/>
          </a:xfrm>
          <a:prstGeom prst="rect">
            <a:avLst/>
          </a:prstGeom>
        </p:spPr>
      </p:pic>
    </p:spTree>
    <p:extLst>
      <p:ext uri="{BB962C8B-B14F-4D97-AF65-F5344CB8AC3E}">
        <p14:creationId xmlns:p14="http://schemas.microsoft.com/office/powerpoint/2010/main" val="275419670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 of Events</a:t>
            </a:r>
            <a:endParaRPr lang="en-US" dirty="0"/>
          </a:p>
        </p:txBody>
      </p:sp>
      <p:sp>
        <p:nvSpPr>
          <p:cNvPr id="3" name="Content Placeholder 2"/>
          <p:cNvSpPr>
            <a:spLocks noGrp="1"/>
          </p:cNvSpPr>
          <p:nvPr>
            <p:ph idx="1"/>
          </p:nvPr>
        </p:nvSpPr>
        <p:spPr>
          <a:xfrm>
            <a:off x="304800" y="1371600"/>
            <a:ext cx="5943600" cy="4754563"/>
          </a:xfrm>
        </p:spPr>
        <p:txBody>
          <a:bodyPr>
            <a:normAutofit fontScale="85000" lnSpcReduction="20000"/>
          </a:bodyPr>
          <a:lstStyle/>
          <a:p>
            <a:r>
              <a:rPr lang="en-US" b="1" dirty="0" smtClean="0">
                <a:effectLst/>
              </a:rPr>
              <a:t>3 p.m.</a:t>
            </a:r>
            <a:r>
              <a:rPr lang="en-US" dirty="0" smtClean="0">
                <a:effectLst/>
              </a:rPr>
              <a:t> - "The Ninth Hour“</a:t>
            </a:r>
          </a:p>
          <a:p>
            <a:pPr lvl="1"/>
            <a:r>
              <a:rPr lang="en-US" b="1" dirty="0" smtClean="0">
                <a:effectLst/>
              </a:rPr>
              <a:t>The Earthquake </a:t>
            </a:r>
            <a:r>
              <a:rPr lang="en-US" dirty="0" smtClean="0">
                <a:effectLst/>
              </a:rPr>
              <a:t>(Matthew 27:51-52)</a:t>
            </a:r>
          </a:p>
          <a:p>
            <a:pPr lvl="1"/>
            <a:r>
              <a:rPr lang="en-US" b="1" dirty="0" smtClean="0">
                <a:effectLst/>
              </a:rPr>
              <a:t>The Centurion - "Surely he was the Son of God!"</a:t>
            </a:r>
            <a:r>
              <a:rPr lang="en-US" dirty="0" smtClean="0">
                <a:effectLst/>
              </a:rPr>
              <a:t> </a:t>
            </a:r>
            <a:br>
              <a:rPr lang="en-US" dirty="0" smtClean="0">
                <a:effectLst/>
              </a:rPr>
            </a:br>
            <a:r>
              <a:rPr lang="en-US" dirty="0" smtClean="0">
                <a:effectLst/>
              </a:rPr>
              <a:t>(Matthew 27:54; Mark 15:38; Luke 23:47)</a:t>
            </a:r>
          </a:p>
          <a:p>
            <a:pPr lvl="1"/>
            <a:r>
              <a:rPr lang="en-US" b="1" dirty="0" smtClean="0">
                <a:effectLst/>
              </a:rPr>
              <a:t>The Soldiers Break the Thieves' Legs</a:t>
            </a:r>
            <a:r>
              <a:rPr lang="en-US" dirty="0" smtClean="0">
                <a:effectLst/>
              </a:rPr>
              <a:t> (John 19:31-33)</a:t>
            </a:r>
          </a:p>
          <a:p>
            <a:pPr lvl="1"/>
            <a:r>
              <a:rPr lang="en-US" b="1" dirty="0" smtClean="0">
                <a:effectLst/>
              </a:rPr>
              <a:t>The Soldier Pierces Jesus Side</a:t>
            </a:r>
            <a:r>
              <a:rPr lang="en-US" dirty="0" smtClean="0">
                <a:effectLst/>
              </a:rPr>
              <a:t> (John 19:34)</a:t>
            </a:r>
          </a:p>
          <a:p>
            <a:r>
              <a:rPr lang="en-US" b="1" dirty="0" smtClean="0">
                <a:effectLst/>
              </a:rPr>
              <a:t>Before 6 p.m</a:t>
            </a:r>
            <a:r>
              <a:rPr lang="en-US" b="1" dirty="0"/>
              <a:t>.</a:t>
            </a:r>
            <a:endParaRPr lang="en-US" b="1" dirty="0" smtClean="0">
              <a:effectLst/>
            </a:endParaRPr>
          </a:p>
          <a:p>
            <a:pPr lvl="1"/>
            <a:r>
              <a:rPr lang="en-US" b="1" dirty="0" smtClean="0">
                <a:effectLst/>
              </a:rPr>
              <a:t>Jesus is Laid in the Tomb</a:t>
            </a:r>
            <a:r>
              <a:rPr lang="en-US" dirty="0" smtClean="0">
                <a:effectLst/>
              </a:rPr>
              <a:t> (Matthew 27:57-61; Mark 15:42-47; Luke 23:50-56; John 19:38-42)</a:t>
            </a:r>
          </a:p>
          <a:p>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65526" y="2438400"/>
            <a:ext cx="2487949" cy="2719386"/>
          </a:xfrm>
          <a:prstGeom prst="rect">
            <a:avLst/>
          </a:prstGeom>
        </p:spPr>
      </p:pic>
    </p:spTree>
    <p:extLst>
      <p:ext uri="{BB962C8B-B14F-4D97-AF65-F5344CB8AC3E}">
        <p14:creationId xmlns:p14="http://schemas.microsoft.com/office/powerpoint/2010/main" val="272440772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Mark 15:33-39</a:t>
            </a:r>
            <a:endParaRPr lang="en-US" dirty="0"/>
          </a:p>
        </p:txBody>
      </p:sp>
      <p:sp>
        <p:nvSpPr>
          <p:cNvPr id="3" name="Content Placeholder 2"/>
          <p:cNvSpPr>
            <a:spLocks noGrp="1"/>
          </p:cNvSpPr>
          <p:nvPr>
            <p:ph idx="1"/>
          </p:nvPr>
        </p:nvSpPr>
        <p:spPr/>
        <p:txBody>
          <a:bodyPr>
            <a:normAutofit/>
          </a:bodyPr>
          <a:lstStyle/>
          <a:p>
            <a:r>
              <a:rPr lang="en-US" baseline="30000" dirty="0" smtClean="0"/>
              <a:t>33 </a:t>
            </a:r>
            <a:r>
              <a:rPr lang="en-US" dirty="0" smtClean="0"/>
              <a:t>When the sixth hour came, darkness fell over the whole land until the ninth hour. </a:t>
            </a:r>
          </a:p>
          <a:p>
            <a:r>
              <a:rPr lang="en-US" baseline="30000" dirty="0" smtClean="0"/>
              <a:t>34 </a:t>
            </a:r>
            <a:r>
              <a:rPr lang="en-US" dirty="0" smtClean="0"/>
              <a:t>At the ninth hour Jesus cried out with a loud voice, “</a:t>
            </a:r>
            <a:r>
              <a:rPr lang="en-US" cap="small" dirty="0" err="1" smtClean="0">
                <a:effectLst/>
              </a:rPr>
              <a:t>Eloi</a:t>
            </a:r>
            <a:r>
              <a:rPr lang="en-US" cap="small" dirty="0" smtClean="0">
                <a:effectLst/>
              </a:rPr>
              <a:t>, </a:t>
            </a:r>
            <a:r>
              <a:rPr lang="en-US" cap="small" dirty="0" err="1" smtClean="0">
                <a:effectLst/>
              </a:rPr>
              <a:t>Eloi</a:t>
            </a:r>
            <a:r>
              <a:rPr lang="en-US" cap="small" dirty="0" smtClean="0">
                <a:effectLst/>
              </a:rPr>
              <a:t>, lama </a:t>
            </a:r>
            <a:r>
              <a:rPr lang="en-US" cap="small" dirty="0" err="1" smtClean="0">
                <a:effectLst/>
              </a:rPr>
              <a:t>sabachthani</a:t>
            </a:r>
            <a:r>
              <a:rPr lang="en-US" dirty="0" smtClean="0"/>
              <a:t>?” which is translated, “</a:t>
            </a:r>
            <a:r>
              <a:rPr lang="en-US" cap="small" dirty="0" smtClean="0">
                <a:effectLst/>
              </a:rPr>
              <a:t>My God, My God, why have You forsaken Me</a:t>
            </a:r>
            <a:r>
              <a:rPr lang="en-US" dirty="0" smtClean="0"/>
              <a:t>?” </a:t>
            </a:r>
          </a:p>
          <a:p>
            <a:r>
              <a:rPr lang="en-US" baseline="30000" dirty="0" smtClean="0"/>
              <a:t>35 </a:t>
            </a:r>
            <a:r>
              <a:rPr lang="en-US" dirty="0" smtClean="0"/>
              <a:t>When some of the bystanders heard it, they </a:t>
            </a:r>
            <a:r>
              <a:rPr lang="en-US" i="1" dirty="0" smtClean="0"/>
              <a:t>began</a:t>
            </a:r>
            <a:r>
              <a:rPr lang="en-US" dirty="0" smtClean="0"/>
              <a:t> saying, “Behold, He is calling for Elijah.” </a:t>
            </a:r>
          </a:p>
        </p:txBody>
      </p:sp>
      <p:sp>
        <p:nvSpPr>
          <p:cNvPr id="4" name="TextBox 3"/>
          <p:cNvSpPr txBox="1"/>
          <p:nvPr/>
        </p:nvSpPr>
        <p:spPr>
          <a:xfrm>
            <a:off x="762000" y="6412077"/>
            <a:ext cx="7994689" cy="369332"/>
          </a:xfrm>
          <a:prstGeom prst="rect">
            <a:avLst/>
          </a:prstGeom>
          <a:noFill/>
        </p:spPr>
        <p:txBody>
          <a:bodyPr wrap="none" rtlCol="0">
            <a:spAutoFit/>
          </a:bodyPr>
          <a:lstStyle/>
          <a:p>
            <a:r>
              <a:rPr lang="en-US" dirty="0" smtClean="0"/>
              <a:t>http://www.biblegateway.com/passage/?search=Mark%2015:33-39&amp;version=NASB</a:t>
            </a:r>
            <a:endParaRPr lang="en-US" dirty="0"/>
          </a:p>
        </p:txBody>
      </p:sp>
    </p:spTree>
    <p:extLst>
      <p:ext uri="{BB962C8B-B14F-4D97-AF65-F5344CB8AC3E}">
        <p14:creationId xmlns:p14="http://schemas.microsoft.com/office/powerpoint/2010/main" val="421261200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Mark 15:33-39</a:t>
            </a:r>
            <a:endParaRPr lang="en-US" dirty="0"/>
          </a:p>
        </p:txBody>
      </p:sp>
      <p:sp>
        <p:nvSpPr>
          <p:cNvPr id="3" name="Content Placeholder 2"/>
          <p:cNvSpPr>
            <a:spLocks noGrp="1"/>
          </p:cNvSpPr>
          <p:nvPr>
            <p:ph idx="1"/>
          </p:nvPr>
        </p:nvSpPr>
        <p:spPr/>
        <p:txBody>
          <a:bodyPr>
            <a:normAutofit fontScale="92500" lnSpcReduction="20000"/>
          </a:bodyPr>
          <a:lstStyle/>
          <a:p>
            <a:r>
              <a:rPr lang="en-US" baseline="30000" dirty="0" smtClean="0"/>
              <a:t>36 </a:t>
            </a:r>
            <a:r>
              <a:rPr lang="en-US" dirty="0" smtClean="0"/>
              <a:t>Someone ran and filled a sponge with sour wine, put it on a reed, and gave Him a drink, saying, “Let us see whether Elijah will come to take Him down.” </a:t>
            </a:r>
          </a:p>
          <a:p>
            <a:r>
              <a:rPr lang="en-US" baseline="30000" dirty="0" smtClean="0"/>
              <a:t>37 </a:t>
            </a:r>
            <a:r>
              <a:rPr lang="en-US" dirty="0" smtClean="0"/>
              <a:t>And Jesus uttered a loud cry, and breathed His last. </a:t>
            </a:r>
          </a:p>
          <a:p>
            <a:r>
              <a:rPr lang="en-US" baseline="30000" dirty="0" smtClean="0"/>
              <a:t>38 </a:t>
            </a:r>
            <a:r>
              <a:rPr lang="en-US" dirty="0" smtClean="0"/>
              <a:t>And the veil of the temple was torn in two from top to bottom. </a:t>
            </a:r>
          </a:p>
          <a:p>
            <a:r>
              <a:rPr lang="en-US" baseline="30000" dirty="0" smtClean="0"/>
              <a:t>39 </a:t>
            </a:r>
            <a:r>
              <a:rPr lang="en-US" dirty="0" smtClean="0"/>
              <a:t>When the centurion, who was standing right in front of Him, saw the way He breathed His last, he said, “Truly this man was </a:t>
            </a:r>
            <a:r>
              <a:rPr lang="en-US" baseline="30000" dirty="0" smtClean="0"/>
              <a:t>[</a:t>
            </a:r>
            <a:r>
              <a:rPr lang="en-US" baseline="30000" dirty="0" smtClean="0">
                <a:hlinkClick r:id="" tooltip="See footnote g"/>
              </a:rPr>
              <a:t>g</a:t>
            </a:r>
            <a:r>
              <a:rPr lang="en-US" baseline="30000" dirty="0" smtClean="0"/>
              <a:t>]</a:t>
            </a:r>
            <a:r>
              <a:rPr lang="en-US" dirty="0" smtClean="0"/>
              <a:t>the Son of God!”</a:t>
            </a:r>
            <a:endParaRPr lang="en-US" dirty="0"/>
          </a:p>
        </p:txBody>
      </p:sp>
      <p:sp>
        <p:nvSpPr>
          <p:cNvPr id="4" name="TextBox 3"/>
          <p:cNvSpPr txBox="1"/>
          <p:nvPr/>
        </p:nvSpPr>
        <p:spPr>
          <a:xfrm>
            <a:off x="762000" y="6412077"/>
            <a:ext cx="7994689" cy="369332"/>
          </a:xfrm>
          <a:prstGeom prst="rect">
            <a:avLst/>
          </a:prstGeom>
          <a:noFill/>
        </p:spPr>
        <p:txBody>
          <a:bodyPr wrap="none" rtlCol="0">
            <a:spAutoFit/>
          </a:bodyPr>
          <a:lstStyle/>
          <a:p>
            <a:r>
              <a:rPr lang="en-US" dirty="0" smtClean="0"/>
              <a:t>http://www.biblegateway.com/passage/?search=Mark%2015:33-39&amp;version=NASB</a:t>
            </a:r>
            <a:endParaRPr lang="en-US" dirty="0"/>
          </a:p>
        </p:txBody>
      </p:sp>
    </p:spTree>
    <p:extLst>
      <p:ext uri="{BB962C8B-B14F-4D97-AF65-F5344CB8AC3E}">
        <p14:creationId xmlns:p14="http://schemas.microsoft.com/office/powerpoint/2010/main" val="3134176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Darkness</a:t>
            </a:r>
            <a:endParaRPr lang="en-US" dirty="0"/>
          </a:p>
        </p:txBody>
      </p:sp>
      <p:sp>
        <p:nvSpPr>
          <p:cNvPr id="3" name="Content Placeholder 2"/>
          <p:cNvSpPr>
            <a:spLocks noGrp="1"/>
          </p:cNvSpPr>
          <p:nvPr>
            <p:ph idx="1"/>
          </p:nvPr>
        </p:nvSpPr>
        <p:spPr>
          <a:xfrm>
            <a:off x="457200" y="1600200"/>
            <a:ext cx="4114800" cy="4525963"/>
          </a:xfrm>
        </p:spPr>
        <p:txBody>
          <a:bodyPr/>
          <a:lstStyle/>
          <a:p>
            <a:r>
              <a:rPr lang="en-US" dirty="0" smtClean="0"/>
              <a:t>“When it was noon, darkness came over the whole land until three in the afternoon.” (Mark 15:33, NIV)</a:t>
            </a:r>
            <a:endParaRPr lang="en-US" dirty="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19270" y="1676400"/>
            <a:ext cx="3967506" cy="2971800"/>
          </a:xfrm>
          <a:prstGeom prst="rect">
            <a:avLst/>
          </a:prstGeom>
        </p:spPr>
      </p:pic>
    </p:spTree>
    <p:extLst>
      <p:ext uri="{BB962C8B-B14F-4D97-AF65-F5344CB8AC3E}">
        <p14:creationId xmlns:p14="http://schemas.microsoft.com/office/powerpoint/2010/main" val="127484055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9285</TotalTime>
  <Words>2962</Words>
  <Application>Microsoft Office PowerPoint</Application>
  <PresentationFormat>On-screen Show (4:3)</PresentationFormat>
  <Paragraphs>340</Paragraphs>
  <Slides>24</Slides>
  <Notes>23</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Office Theme</vt:lpstr>
      <vt:lpstr>Jesus Is Crucified and Raised</vt:lpstr>
      <vt:lpstr>Timeline of Events</vt:lpstr>
      <vt:lpstr>Timeline of Events</vt:lpstr>
      <vt:lpstr>Timeline of Events</vt:lpstr>
      <vt:lpstr>Timeline of Events</vt:lpstr>
      <vt:lpstr>Timeline of Events</vt:lpstr>
      <vt:lpstr>Mark 15:33-39</vt:lpstr>
      <vt:lpstr>Mark 15:33-39</vt:lpstr>
      <vt:lpstr>Darkness</vt:lpstr>
      <vt:lpstr>Forsaken?</vt:lpstr>
      <vt:lpstr>Psalm 22: 22-31</vt:lpstr>
      <vt:lpstr>Psalm 22: 22-31</vt:lpstr>
      <vt:lpstr>Psalm 22: 22-31</vt:lpstr>
      <vt:lpstr>Psalm 22</vt:lpstr>
      <vt:lpstr>The Curtain Was Split</vt:lpstr>
      <vt:lpstr>The Centurion</vt:lpstr>
      <vt:lpstr>Mark 16:1-7</vt:lpstr>
      <vt:lpstr>Mark 16:1-7</vt:lpstr>
      <vt:lpstr>The Women Faced Obstacles</vt:lpstr>
      <vt:lpstr>Inside the Tomb</vt:lpstr>
      <vt:lpstr>1 Corinthians 15: 17-19</vt:lpstr>
      <vt:lpstr>Resurrection </vt:lpstr>
      <vt:lpstr>How Does the Resurrection Impact Our Lives?</vt:lpstr>
      <vt:lpstr>Resources</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Jesus Is Crucified and Raised</dc:title>
  <dc:creator>Ben</dc:creator>
  <cp:lastModifiedBy>Ben</cp:lastModifiedBy>
  <cp:revision>36</cp:revision>
  <cp:lastPrinted>2013-08-01T10:22:12Z</cp:lastPrinted>
  <dcterms:created xsi:type="dcterms:W3CDTF">2013-07-12T10:17:12Z</dcterms:created>
  <dcterms:modified xsi:type="dcterms:W3CDTF">2013-08-10T18:42:03Z</dcterms:modified>
</cp:coreProperties>
</file>