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70" r:id="rId3"/>
    <p:sldId id="269" r:id="rId4"/>
    <p:sldId id="282" r:id="rId5"/>
    <p:sldId id="259" r:id="rId6"/>
    <p:sldId id="271" r:id="rId7"/>
    <p:sldId id="266" r:id="rId8"/>
    <p:sldId id="257" r:id="rId9"/>
    <p:sldId id="268" r:id="rId10"/>
    <p:sldId id="281" r:id="rId11"/>
    <p:sldId id="258" r:id="rId12"/>
    <p:sldId id="267" r:id="rId13"/>
    <p:sldId id="261" r:id="rId14"/>
    <p:sldId id="262" r:id="rId15"/>
    <p:sldId id="272" r:id="rId16"/>
    <p:sldId id="273" r:id="rId17"/>
    <p:sldId id="274" r:id="rId18"/>
    <p:sldId id="278" r:id="rId19"/>
    <p:sldId id="277" r:id="rId20"/>
    <p:sldId id="263" r:id="rId21"/>
    <p:sldId id="264" r:id="rId22"/>
    <p:sldId id="265" r:id="rId23"/>
    <p:sldId id="275" r:id="rId24"/>
    <p:sldId id="279" r:id="rId25"/>
    <p:sldId id="280" r:id="rId26"/>
    <p:sldId id="276" r:id="rId2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136" autoAdjust="0"/>
  </p:normalViewPr>
  <p:slideViewPr>
    <p:cSldViewPr>
      <p:cViewPr>
        <p:scale>
          <a:sx n="70" d="100"/>
          <a:sy n="70" d="100"/>
        </p:scale>
        <p:origin x="-137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337CFF6-B3AC-44B1-907C-955845A84065}" type="datetimeFigureOut">
              <a:rPr lang="en-US" smtClean="0"/>
              <a:t>8/4/2013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3EA3C23-DB4E-4AEE-A2D0-47CADF4AC1CC}" type="slidenum">
              <a:rPr lang="en-US" smtClean="0"/>
              <a:t>‹#›</a:t>
            </a:fld>
            <a:endParaRPr lang="en-US"/>
          </a:p>
        </p:txBody>
      </p:sp>
    </p:spTree>
    <p:extLst>
      <p:ext uri="{BB962C8B-B14F-4D97-AF65-F5344CB8AC3E}">
        <p14:creationId xmlns:p14="http://schemas.microsoft.com/office/powerpoint/2010/main" val="1699994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EA3C23-DB4E-4AEE-A2D0-47CADF4AC1CC}" type="slidenum">
              <a:rPr lang="en-US" smtClean="0"/>
              <a:t>1</a:t>
            </a:fld>
            <a:endParaRPr lang="en-US"/>
          </a:p>
        </p:txBody>
      </p:sp>
    </p:spTree>
    <p:extLst>
      <p:ext uri="{BB962C8B-B14F-4D97-AF65-F5344CB8AC3E}">
        <p14:creationId xmlns:p14="http://schemas.microsoft.com/office/powerpoint/2010/main" val="29745022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Jesus Christ we see God’s presence in a way </a:t>
            </a:r>
          </a:p>
          <a:p>
            <a:pPr marL="171450" indent="-171450">
              <a:buFont typeface="Arial" pitchFamily="34" charset="0"/>
              <a:buChar char="•"/>
            </a:pPr>
            <a:r>
              <a:rPr lang="en-US" dirty="0" smtClean="0"/>
              <a:t>superior to</a:t>
            </a:r>
          </a:p>
          <a:p>
            <a:pPr marL="171450" indent="-171450">
              <a:buFont typeface="Arial" pitchFamily="34" charset="0"/>
              <a:buChar char="•"/>
            </a:pPr>
            <a:r>
              <a:rPr lang="en-US" dirty="0" smtClean="0"/>
              <a:t>unlike </a:t>
            </a:r>
          </a:p>
          <a:p>
            <a:r>
              <a:rPr lang="en-US" dirty="0" smtClean="0"/>
              <a:t>Any other shown before</a:t>
            </a:r>
          </a:p>
          <a:p>
            <a:pPr marL="171450" indent="-171450">
              <a:buFont typeface="Arial" pitchFamily="34" charset="0"/>
              <a:buChar char="•"/>
            </a:pPr>
            <a:r>
              <a:rPr lang="en-US" dirty="0" smtClean="0"/>
              <a:t>Ministry: Preaching, teaching</a:t>
            </a:r>
            <a:r>
              <a:rPr lang="en-US" baseline="0" dirty="0" smtClean="0"/>
              <a:t> &amp; Healing – demonstrating </a:t>
            </a:r>
            <a:endParaRPr lang="en-US" dirty="0" smtClean="0"/>
          </a:p>
          <a:p>
            <a:r>
              <a:rPr lang="en-US" dirty="0" smtClean="0"/>
              <a:t>When we experience </a:t>
            </a:r>
            <a:r>
              <a:rPr lang="en-US" baseline="0" dirty="0" smtClean="0"/>
              <a:t>the presence of God, we are changed</a:t>
            </a:r>
            <a:endParaRPr lang="en-US" dirty="0"/>
          </a:p>
        </p:txBody>
      </p:sp>
      <p:sp>
        <p:nvSpPr>
          <p:cNvPr id="4" name="Slide Number Placeholder 3"/>
          <p:cNvSpPr>
            <a:spLocks noGrp="1"/>
          </p:cNvSpPr>
          <p:nvPr>
            <p:ph type="sldNum" sz="quarter" idx="10"/>
          </p:nvPr>
        </p:nvSpPr>
        <p:spPr/>
        <p:txBody>
          <a:bodyPr/>
          <a:lstStyle/>
          <a:p>
            <a:fld id="{03EA3C23-DB4E-4AEE-A2D0-47CADF4AC1CC}" type="slidenum">
              <a:rPr lang="en-US" smtClean="0"/>
              <a:t>10</a:t>
            </a:fld>
            <a:endParaRPr lang="en-US"/>
          </a:p>
        </p:txBody>
      </p:sp>
    </p:spTree>
    <p:extLst>
      <p:ext uri="{BB962C8B-B14F-4D97-AF65-F5344CB8AC3E}">
        <p14:creationId xmlns:p14="http://schemas.microsoft.com/office/powerpoint/2010/main" val="3576234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a:t>
            </a:r>
            <a:r>
              <a:rPr lang="en-US" baseline="0" dirty="0" smtClean="0"/>
              <a:t> the first time in John’s Gospel, God is called “Father” </a:t>
            </a:r>
          </a:p>
          <a:p>
            <a:r>
              <a:rPr lang="en-US" baseline="0" dirty="0" smtClean="0"/>
              <a:t>John revealed the deep relationship between the one &amp; only Son and the Father as he progressed thru the Gospel</a:t>
            </a:r>
          </a:p>
          <a:p>
            <a:endParaRPr lang="en-US" baseline="0" dirty="0" smtClean="0"/>
          </a:p>
          <a:p>
            <a:r>
              <a:rPr lang="en-US" baseline="0" dirty="0" smtClean="0"/>
              <a:t>Begotten (in this case): emphasizes eternal connection Logos + Father</a:t>
            </a:r>
          </a:p>
          <a:p>
            <a:r>
              <a:rPr lang="en-US" baseline="0" dirty="0" smtClean="0"/>
              <a:t>	rather than refer to the incarnation</a:t>
            </a:r>
          </a:p>
          <a:p>
            <a:r>
              <a:rPr lang="en-US" baseline="0" dirty="0" smtClean="0"/>
              <a:t>The manner in which God himself is coming to be with us</a:t>
            </a:r>
          </a:p>
          <a:p>
            <a:r>
              <a:rPr lang="en-US" baseline="0" dirty="0" smtClean="0"/>
              <a:t>	thru Jesus the Word has become flesh</a:t>
            </a:r>
            <a:endParaRPr lang="en-US" dirty="0"/>
          </a:p>
        </p:txBody>
      </p:sp>
      <p:sp>
        <p:nvSpPr>
          <p:cNvPr id="4" name="Slide Number Placeholder 3"/>
          <p:cNvSpPr>
            <a:spLocks noGrp="1"/>
          </p:cNvSpPr>
          <p:nvPr>
            <p:ph type="sldNum" sz="quarter" idx="10"/>
          </p:nvPr>
        </p:nvSpPr>
        <p:spPr/>
        <p:txBody>
          <a:bodyPr/>
          <a:lstStyle/>
          <a:p>
            <a:fld id="{03EA3C23-DB4E-4AEE-A2D0-47CADF4AC1CC}" type="slidenum">
              <a:rPr lang="en-US" smtClean="0"/>
              <a:t>11</a:t>
            </a:fld>
            <a:endParaRPr lang="en-US"/>
          </a:p>
        </p:txBody>
      </p:sp>
    </p:spTree>
    <p:extLst>
      <p:ext uri="{BB962C8B-B14F-4D97-AF65-F5344CB8AC3E}">
        <p14:creationId xmlns:p14="http://schemas.microsoft.com/office/powerpoint/2010/main" val="3576234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smtClean="0"/>
              <a:t>We were</a:t>
            </a:r>
            <a:r>
              <a:rPr lang="en-US" b="0" i="0" baseline="0" dirty="0" smtClean="0"/>
              <a:t> able to behold His glory – full of Grace &amp; Truth</a:t>
            </a:r>
          </a:p>
          <a:p>
            <a:r>
              <a:rPr lang="en-US" b="0" i="0" baseline="0" dirty="0" smtClean="0"/>
              <a:t>Full – complete, perfect, lacking nothing</a:t>
            </a:r>
            <a:endParaRPr lang="en-US" b="0" i="0" dirty="0" smtClean="0"/>
          </a:p>
          <a:p>
            <a:r>
              <a:rPr lang="en-US" b="0" i="0" dirty="0" err="1" smtClean="0"/>
              <a:t>Trusth</a:t>
            </a:r>
            <a:r>
              <a:rPr lang="en-US" b="0" i="0" dirty="0" smtClean="0"/>
              <a:t> implies trustworthy</a:t>
            </a:r>
          </a:p>
          <a:p>
            <a:r>
              <a:rPr lang="en-US" b="0" i="0" dirty="0" smtClean="0"/>
              <a:t>Grace (</a:t>
            </a:r>
            <a:r>
              <a:rPr lang="en-US" b="0" i="0" dirty="0" err="1" smtClean="0"/>
              <a:t>Charis</a:t>
            </a:r>
            <a:r>
              <a:rPr lang="en-US" b="0" i="0" dirty="0" smtClean="0"/>
              <a:t>) God’s compulsion to grant His favor even when it is not deserved</a:t>
            </a:r>
          </a:p>
          <a:p>
            <a:r>
              <a:rPr lang="en-US" b="0" i="0" dirty="0" smtClean="0"/>
              <a:t>In Jesus we see God’s Grace and Truth expressed together</a:t>
            </a:r>
          </a:p>
          <a:p>
            <a:endParaRPr lang="en-US" b="0" i="0" dirty="0" smtClean="0"/>
          </a:p>
          <a:p>
            <a:r>
              <a:rPr lang="en-US" b="0" i="0" dirty="0" smtClean="0"/>
              <a:t>Jesus becoming flesh  fulfills God’s plan to bless all peoples through Abraham (Gen 22:18)</a:t>
            </a:r>
          </a:p>
          <a:p>
            <a:r>
              <a:rPr lang="en-US" b="0" i="0" dirty="0" smtClean="0"/>
              <a:t>Jesus dwelt among us as a Son of Abraham (Matt 1:1)</a:t>
            </a:r>
          </a:p>
          <a:p>
            <a:r>
              <a:rPr lang="en-US" b="0" i="0" dirty="0" smtClean="0"/>
              <a:t>And as the preexistent Word of God</a:t>
            </a:r>
            <a:r>
              <a:rPr lang="en-US" b="0" i="0" baseline="0" dirty="0" smtClean="0"/>
              <a:t> (John 1:1)</a:t>
            </a:r>
          </a:p>
          <a:p>
            <a:r>
              <a:rPr lang="en-US" b="0" i="0" baseline="0" dirty="0" smtClean="0"/>
              <a:t>The term “full” reminds us that Jesus’ grace and truth was the complete expression </a:t>
            </a:r>
          </a:p>
          <a:p>
            <a:r>
              <a:rPr lang="en-US" b="0" i="0" baseline="0" dirty="0" smtClean="0"/>
              <a:t>	of God’s love for sinful humanity</a:t>
            </a:r>
          </a:p>
          <a:p>
            <a:pPr marL="171450" indent="-171450">
              <a:buFont typeface="Arial" pitchFamily="34" charset="0"/>
              <a:buChar char="•"/>
            </a:pPr>
            <a:r>
              <a:rPr lang="en-US" b="0" i="0" baseline="0" dirty="0" smtClean="0"/>
              <a:t>Truth - Price for our sin had to be paid – could not ignore or disregard (Just - God didn’t change the rules – played by them))</a:t>
            </a:r>
          </a:p>
          <a:p>
            <a:pPr marL="171450" indent="-171450">
              <a:buFont typeface="Arial" pitchFamily="34" charset="0"/>
              <a:buChar char="•"/>
            </a:pPr>
            <a:r>
              <a:rPr lang="en-US" b="0" i="0" baseline="0" dirty="0" smtClean="0"/>
              <a:t>Grace - Love and compassion toward us demonstrated while we were sinners</a:t>
            </a:r>
            <a:endParaRPr lang="en-US" b="0" i="0" dirty="0"/>
          </a:p>
        </p:txBody>
      </p:sp>
      <p:sp>
        <p:nvSpPr>
          <p:cNvPr id="4" name="Slide Number Placeholder 3"/>
          <p:cNvSpPr>
            <a:spLocks noGrp="1"/>
          </p:cNvSpPr>
          <p:nvPr>
            <p:ph type="sldNum" sz="quarter" idx="10"/>
          </p:nvPr>
        </p:nvSpPr>
        <p:spPr/>
        <p:txBody>
          <a:bodyPr/>
          <a:lstStyle/>
          <a:p>
            <a:fld id="{03EA3C23-DB4E-4AEE-A2D0-47CADF4AC1CC}" type="slidenum">
              <a:rPr lang="en-US" smtClean="0"/>
              <a:t>12</a:t>
            </a:fld>
            <a:endParaRPr lang="en-US"/>
          </a:p>
        </p:txBody>
      </p:sp>
    </p:spTree>
    <p:extLst>
      <p:ext uri="{BB962C8B-B14F-4D97-AF65-F5344CB8AC3E}">
        <p14:creationId xmlns:p14="http://schemas.microsoft.com/office/powerpoint/2010/main" val="32145273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EA3C23-DB4E-4AEE-A2D0-47CADF4AC1CC}" type="slidenum">
              <a:rPr lang="en-US" smtClean="0"/>
              <a:t>13</a:t>
            </a:fld>
            <a:endParaRPr lang="en-US"/>
          </a:p>
        </p:txBody>
      </p:sp>
    </p:spTree>
    <p:extLst>
      <p:ext uri="{BB962C8B-B14F-4D97-AF65-F5344CB8AC3E}">
        <p14:creationId xmlns:p14="http://schemas.microsoft.com/office/powerpoint/2010/main" val="27879775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Jesus reveals God to us…..enabling us to follow Him and to have our sins taken away</a:t>
            </a:r>
          </a:p>
          <a:p>
            <a:endParaRPr lang="en-US" dirty="0" smtClean="0"/>
          </a:p>
          <a:p>
            <a:r>
              <a:rPr lang="en-US" dirty="0" smtClean="0"/>
              <a:t>In this passage we see 5 distinct</a:t>
            </a:r>
            <a:r>
              <a:rPr lang="en-US" baseline="0" dirty="0" smtClean="0"/>
              <a:t> elements of His purpose</a:t>
            </a:r>
            <a:endParaRPr lang="en-US" dirty="0"/>
          </a:p>
        </p:txBody>
      </p:sp>
      <p:sp>
        <p:nvSpPr>
          <p:cNvPr id="4" name="Slide Number Placeholder 3"/>
          <p:cNvSpPr>
            <a:spLocks noGrp="1"/>
          </p:cNvSpPr>
          <p:nvPr>
            <p:ph type="sldNum" sz="quarter" idx="10"/>
          </p:nvPr>
        </p:nvSpPr>
        <p:spPr/>
        <p:txBody>
          <a:bodyPr/>
          <a:lstStyle/>
          <a:p>
            <a:fld id="{03EA3C23-DB4E-4AEE-A2D0-47CADF4AC1CC}" type="slidenum">
              <a:rPr lang="en-US" smtClean="0"/>
              <a:t>14</a:t>
            </a:fld>
            <a:endParaRPr lang="en-US"/>
          </a:p>
        </p:txBody>
      </p:sp>
    </p:spTree>
    <p:extLst>
      <p:ext uri="{BB962C8B-B14F-4D97-AF65-F5344CB8AC3E}">
        <p14:creationId xmlns:p14="http://schemas.microsoft.com/office/powerpoint/2010/main" val="37416376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passage reveals 5 things about Jesus’ purpose in coming….</a:t>
            </a:r>
          </a:p>
          <a:p>
            <a:r>
              <a:rPr lang="en-US" dirty="0" smtClean="0"/>
              <a:t>1. To reach His</a:t>
            </a:r>
            <a:r>
              <a:rPr lang="en-US" baseline="0" dirty="0" smtClean="0"/>
              <a:t> own people.</a:t>
            </a:r>
            <a:endParaRPr lang="en-US" dirty="0" smtClean="0"/>
          </a:p>
          <a:p>
            <a:r>
              <a:rPr lang="en-US" dirty="0" smtClean="0"/>
              <a:t>His own</a:t>
            </a:r>
            <a:r>
              <a:rPr lang="en-US" baseline="0" dirty="0" smtClean="0"/>
              <a:t> (</a:t>
            </a:r>
            <a:r>
              <a:rPr lang="en-US" i="1" baseline="0" dirty="0" err="1" smtClean="0"/>
              <a:t>idios</a:t>
            </a:r>
            <a:r>
              <a:rPr lang="en-US" baseline="0" dirty="0" smtClean="0"/>
              <a:t>) 2X in this passage – Private or particular to oneself</a:t>
            </a:r>
          </a:p>
          <a:p>
            <a:r>
              <a:rPr lang="en-US" baseline="0" dirty="0" smtClean="0"/>
              <a:t>First is neuter in gender (His own land or country)</a:t>
            </a:r>
          </a:p>
          <a:p>
            <a:r>
              <a:rPr lang="en-US" baseline="0" dirty="0" smtClean="0"/>
              <a:t>Second is masculine in gender (His own people)</a:t>
            </a:r>
          </a:p>
          <a:p>
            <a:endParaRPr lang="en-US" baseline="0" dirty="0" smtClean="0"/>
          </a:p>
          <a:p>
            <a:r>
              <a:rPr lang="en-US" baseline="0" dirty="0" smtClean="0"/>
              <a:t>He came to His own, but His own received Him not….</a:t>
            </a:r>
          </a:p>
          <a:p>
            <a:r>
              <a:rPr lang="en-US" baseline="0" dirty="0" smtClean="0"/>
              <a:t>We know the story… Jesus preached the good news, explained the scriptures, performed miracles</a:t>
            </a:r>
          </a:p>
          <a:p>
            <a:r>
              <a:rPr lang="en-US" baseline="0" dirty="0" smtClean="0"/>
              <a:t>And those who should have recognized Him, did not</a:t>
            </a:r>
          </a:p>
          <a:p>
            <a:endParaRPr lang="en-US" baseline="0" dirty="0" smtClean="0"/>
          </a:p>
          <a:p>
            <a:r>
              <a:rPr lang="en-US" baseline="0" dirty="0" smtClean="0"/>
              <a:t>Red Flag for us today? So much access to God’s word, good teaching, TV, radio, podcasts, streaming video,</a:t>
            </a:r>
          </a:p>
          <a:p>
            <a:r>
              <a:rPr lang="en-US" baseline="0" dirty="0" smtClean="0"/>
              <a:t>Danger for established traditional religion</a:t>
            </a:r>
          </a:p>
          <a:p>
            <a:r>
              <a:rPr lang="en-US" baseline="0" dirty="0" smtClean="0"/>
              <a:t>Pharisees – had the Word of God – studies it – knew it</a:t>
            </a:r>
          </a:p>
          <a:p>
            <a:r>
              <a:rPr lang="en-US" baseline="0" dirty="0" smtClean="0"/>
              <a:t>We have come to see: all pointed to one man: Jesus – the expression of the God they thought they knew</a:t>
            </a:r>
          </a:p>
          <a:p>
            <a:r>
              <a:rPr lang="en-US" baseline="0" dirty="0" smtClean="0"/>
              <a:t>Yet when He came and stood before them, lived in their midst,</a:t>
            </a:r>
          </a:p>
          <a:p>
            <a:r>
              <a:rPr lang="en-US" baseline="0" dirty="0" smtClean="0"/>
              <a:t>They did not recognize him.</a:t>
            </a:r>
          </a:p>
          <a:p>
            <a:r>
              <a:rPr lang="en-US" baseline="0" dirty="0" smtClean="0"/>
              <a:t>Contrast this with story of Anna &amp; Simeon (Luke 2)</a:t>
            </a:r>
          </a:p>
          <a:p>
            <a:pPr marL="171450" indent="-171450">
              <a:buFont typeface="Arial" pitchFamily="34" charset="0"/>
              <a:buChar char="•"/>
            </a:pPr>
            <a:r>
              <a:rPr lang="en-US" baseline="0" dirty="0" smtClean="0"/>
              <a:t>Devout</a:t>
            </a:r>
          </a:p>
          <a:p>
            <a:pPr marL="171450" indent="-171450">
              <a:buFont typeface="Arial" pitchFamily="34" charset="0"/>
              <a:buChar char="•"/>
            </a:pPr>
            <a:r>
              <a:rPr lang="en-US" baseline="0" dirty="0" smtClean="0"/>
              <a:t>Searching for </a:t>
            </a:r>
          </a:p>
          <a:p>
            <a:pPr marL="171450" indent="-171450">
              <a:buFont typeface="Arial" pitchFamily="34" charset="0"/>
              <a:buChar char="•"/>
            </a:pPr>
            <a:r>
              <a:rPr lang="en-US" baseline="0" dirty="0" smtClean="0"/>
              <a:t>Anticipating the return of</a:t>
            </a:r>
          </a:p>
          <a:p>
            <a:pPr marL="171450" indent="-171450">
              <a:buFont typeface="Arial" pitchFamily="34" charset="0"/>
              <a:buChar char="•"/>
            </a:pPr>
            <a:r>
              <a:rPr lang="en-US" baseline="0" dirty="0" smtClean="0"/>
              <a:t>They knew by the spirit when His parent brought Jesus into the same room (Temple) with them</a:t>
            </a:r>
            <a:endParaRPr lang="en-US" dirty="0"/>
          </a:p>
        </p:txBody>
      </p:sp>
      <p:sp>
        <p:nvSpPr>
          <p:cNvPr id="4" name="Slide Number Placeholder 3"/>
          <p:cNvSpPr>
            <a:spLocks noGrp="1"/>
          </p:cNvSpPr>
          <p:nvPr>
            <p:ph type="sldNum" sz="quarter" idx="10"/>
          </p:nvPr>
        </p:nvSpPr>
        <p:spPr/>
        <p:txBody>
          <a:bodyPr/>
          <a:lstStyle/>
          <a:p>
            <a:fld id="{03EA3C23-DB4E-4AEE-A2D0-47CADF4AC1CC}" type="slidenum">
              <a:rPr lang="en-US" smtClean="0"/>
              <a:t>15</a:t>
            </a:fld>
            <a:endParaRPr lang="en-US"/>
          </a:p>
        </p:txBody>
      </p:sp>
    </p:spTree>
    <p:extLst>
      <p:ext uri="{BB962C8B-B14F-4D97-AF65-F5344CB8AC3E}">
        <p14:creationId xmlns:p14="http://schemas.microsoft.com/office/powerpoint/2010/main" val="2401238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2. To redeem all who would receive Him</a:t>
            </a:r>
          </a:p>
          <a:p>
            <a:pPr defTabSz="931774">
              <a:defRPr/>
            </a:pPr>
            <a:r>
              <a:rPr lang="en-US" dirty="0" smtClean="0"/>
              <a:t>To receive</a:t>
            </a:r>
            <a:r>
              <a:rPr lang="en-US" baseline="0" dirty="0" smtClean="0"/>
              <a:t> </a:t>
            </a:r>
            <a:r>
              <a:rPr lang="en-US" dirty="0" smtClean="0"/>
              <a:t>implies to reach out and intentionally appropriate for oneself; accept His words as truth (not passive)</a:t>
            </a:r>
          </a:p>
          <a:p>
            <a:pPr defTabSz="931774">
              <a:defRPr/>
            </a:pPr>
            <a:r>
              <a:rPr lang="en-US" dirty="0" smtClean="0"/>
              <a:t>To believe implies ongoing</a:t>
            </a:r>
            <a:r>
              <a:rPr lang="en-US" baseline="0" dirty="0" smtClean="0"/>
              <a:t> action (not a single action in isolation).</a:t>
            </a:r>
          </a:p>
          <a:p>
            <a:pPr defTabSz="931774">
              <a:defRPr/>
            </a:pPr>
            <a:r>
              <a:rPr lang="en-US" baseline="0" dirty="0" smtClean="0"/>
              <a:t>Salvation is not a matter of mere intellectual assent to theological propositions</a:t>
            </a:r>
          </a:p>
          <a:p>
            <a:pPr defTabSz="931774">
              <a:defRPr/>
            </a:pPr>
            <a:r>
              <a:rPr lang="en-US" baseline="0" dirty="0" smtClean="0"/>
              <a:t>To believe on the name of Jesus means to buy into every aspect of His character and purpose</a:t>
            </a:r>
          </a:p>
          <a:p>
            <a:pPr defTabSz="931774">
              <a:defRPr/>
            </a:pPr>
            <a:r>
              <a:rPr lang="en-US" baseline="0" dirty="0" smtClean="0"/>
              <a:t>His Name: Christ/ Messiah  Savior </a:t>
            </a:r>
          </a:p>
          <a:p>
            <a:pPr defTabSz="931774">
              <a:defRPr/>
            </a:pPr>
            <a:r>
              <a:rPr lang="en-US" baseline="0" dirty="0" smtClean="0"/>
              <a:t>John has identified Him W/ the Father – so He is also LORD</a:t>
            </a:r>
          </a:p>
          <a:p>
            <a:pPr defTabSz="931774">
              <a:defRPr/>
            </a:pPr>
            <a:endParaRPr lang="en-US" baseline="0" dirty="0" smtClean="0"/>
          </a:p>
          <a:p>
            <a:pPr defTabSz="931774">
              <a:defRPr/>
            </a:pPr>
            <a:r>
              <a:rPr lang="en-US" baseline="0" dirty="0" smtClean="0"/>
              <a:t>Jesus gives those who do believe on His name/ receive Him  the RIGHT to be children of God </a:t>
            </a:r>
          </a:p>
          <a:p>
            <a:pPr defTabSz="931774">
              <a:defRPr/>
            </a:pPr>
            <a:r>
              <a:rPr lang="en-US" baseline="0" dirty="0" smtClean="0"/>
              <a:t>His authority conferred for this purpose</a:t>
            </a:r>
          </a:p>
          <a:p>
            <a:pPr defTabSz="931774">
              <a:defRPr/>
            </a:pPr>
            <a:r>
              <a:rPr lang="en-US" baseline="0" dirty="0" smtClean="0"/>
              <a:t>Highest status in life for which we  can hope to attain</a:t>
            </a:r>
          </a:p>
          <a:p>
            <a:pPr defTabSz="931774">
              <a:defRPr/>
            </a:pPr>
            <a:endParaRPr lang="en-US" baseline="0" dirty="0" smtClean="0"/>
          </a:p>
          <a:p>
            <a:pPr defTabSz="931774">
              <a:defRPr/>
            </a:pPr>
            <a:r>
              <a:rPr lang="en-US" baseline="0" dirty="0" smtClean="0"/>
              <a:t>Sins forgiven, Eternal life for sure – but starts now…</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03EA3C23-DB4E-4AEE-A2D0-47CADF4AC1CC}" type="slidenum">
              <a:rPr lang="en-US" smtClean="0"/>
              <a:t>16</a:t>
            </a:fld>
            <a:endParaRPr lang="en-US"/>
          </a:p>
        </p:txBody>
      </p:sp>
    </p:spTree>
    <p:extLst>
      <p:ext uri="{BB962C8B-B14F-4D97-AF65-F5344CB8AC3E}">
        <p14:creationId xmlns:p14="http://schemas.microsoft.com/office/powerpoint/2010/main" val="23558207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3. To manifest the will of God.</a:t>
            </a:r>
          </a:p>
          <a:p>
            <a:r>
              <a:rPr lang="en-US" dirty="0" smtClean="0"/>
              <a:t>Jesus likened becoming a child of God to being Born Again – rebirth in a spiritual sense</a:t>
            </a:r>
          </a:p>
          <a:p>
            <a:r>
              <a:rPr lang="en-US" dirty="0" smtClean="0"/>
              <a:t>Not like human birth – mingling of blood of 2 families, will of flesh (man’s desire) to have offspring</a:t>
            </a:r>
          </a:p>
          <a:p>
            <a:r>
              <a:rPr lang="en-US" dirty="0" smtClean="0"/>
              <a:t>Rather because of the will of God</a:t>
            </a:r>
          </a:p>
          <a:p>
            <a:endParaRPr lang="en-US" baseline="0" dirty="0" smtClean="0"/>
          </a:p>
          <a:p>
            <a:r>
              <a:rPr lang="en-US" dirty="0" smtClean="0"/>
              <a:t>V13 - New Birth into God’s family </a:t>
            </a:r>
            <a:r>
              <a:rPr lang="en-US" dirty="0" err="1" smtClean="0"/>
              <a:t>starte</a:t>
            </a:r>
            <a:r>
              <a:rPr lang="en-US" dirty="0" smtClean="0"/>
              <a:t> with what God did in Christ….</a:t>
            </a:r>
          </a:p>
          <a:p>
            <a:r>
              <a:rPr lang="en-US" dirty="0" smtClean="0"/>
              <a:t>Comes from God alone – part of relationship with  Him</a:t>
            </a:r>
          </a:p>
          <a:p>
            <a:r>
              <a:rPr lang="en-US" dirty="0" smtClean="0"/>
              <a:t>We can not appropriate this for ourselves</a:t>
            </a:r>
          </a:p>
          <a:p>
            <a:r>
              <a:rPr lang="en-US" dirty="0" smtClean="0"/>
              <a:t>Can not achieve it by man-made works</a:t>
            </a:r>
          </a:p>
          <a:p>
            <a:endParaRPr lang="en-US" dirty="0" smtClean="0"/>
          </a:p>
          <a:p>
            <a:r>
              <a:rPr lang="en-US" dirty="0" smtClean="0"/>
              <a:t>The life</a:t>
            </a:r>
            <a:r>
              <a:rPr lang="en-US" baseline="0" dirty="0" smtClean="0"/>
              <a:t> we have in Christ is Christ’s life in us….</a:t>
            </a:r>
          </a:p>
          <a:p>
            <a:r>
              <a:rPr lang="en-US" baseline="0" dirty="0" smtClean="0"/>
              <a:t>Born of spirit, not flesh. Not for the purpose of resuming our pursuit of earthly pleasures</a:t>
            </a:r>
          </a:p>
          <a:p>
            <a:r>
              <a:rPr lang="en-US" baseline="0" dirty="0" smtClean="0"/>
              <a:t> but our pursuit of God’s will for our lives…</a:t>
            </a:r>
          </a:p>
          <a:p>
            <a:endParaRPr lang="en-US" dirty="0"/>
          </a:p>
        </p:txBody>
      </p:sp>
      <p:sp>
        <p:nvSpPr>
          <p:cNvPr id="4" name="Slide Number Placeholder 3"/>
          <p:cNvSpPr>
            <a:spLocks noGrp="1"/>
          </p:cNvSpPr>
          <p:nvPr>
            <p:ph type="sldNum" sz="quarter" idx="10"/>
          </p:nvPr>
        </p:nvSpPr>
        <p:spPr/>
        <p:txBody>
          <a:bodyPr/>
          <a:lstStyle/>
          <a:p>
            <a:fld id="{03EA3C23-DB4E-4AEE-A2D0-47CADF4AC1CC}" type="slidenum">
              <a:rPr lang="en-US" smtClean="0"/>
              <a:t>17</a:t>
            </a:fld>
            <a:endParaRPr lang="en-US"/>
          </a:p>
        </p:txBody>
      </p:sp>
    </p:spTree>
    <p:extLst>
      <p:ext uri="{BB962C8B-B14F-4D97-AF65-F5344CB8AC3E}">
        <p14:creationId xmlns:p14="http://schemas.microsoft.com/office/powerpoint/2010/main" val="13852591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4. To reveal God (John 1:18)</a:t>
            </a:r>
          </a:p>
          <a:p>
            <a:r>
              <a:rPr lang="en-US" dirty="0" smtClean="0"/>
              <a:t>Jesus is in an unique position</a:t>
            </a:r>
          </a:p>
          <a:p>
            <a:r>
              <a:rPr lang="en-US" dirty="0" smtClean="0"/>
              <a:t>As the one and only Son of God and situated at the Father’s side (Indicates a unique relationship)</a:t>
            </a:r>
          </a:p>
          <a:p>
            <a:r>
              <a:rPr lang="en-US" dirty="0" smtClean="0"/>
              <a:t>Jesus reveals God to us</a:t>
            </a:r>
          </a:p>
          <a:p>
            <a:r>
              <a:rPr lang="en-US" dirty="0" smtClean="0"/>
              <a:t>Revealed  (in Greek)renders the</a:t>
            </a:r>
            <a:r>
              <a:rPr lang="en-US" baseline="0" dirty="0" smtClean="0"/>
              <a:t> word </a:t>
            </a:r>
            <a:r>
              <a:rPr lang="en-US" b="1" baseline="0" dirty="0" smtClean="0"/>
              <a:t>exegesis </a:t>
            </a:r>
            <a:r>
              <a:rPr lang="en-US" b="0" baseline="0" dirty="0" smtClean="0"/>
              <a:t>which is a term for “interpretation“ “explanation”</a:t>
            </a:r>
          </a:p>
          <a:p>
            <a:r>
              <a:rPr lang="en-US" b="0" baseline="0" dirty="0" smtClean="0"/>
              <a:t>Thru His life, death, resurrection, teaching, preaching, miracles</a:t>
            </a:r>
          </a:p>
          <a:p>
            <a:r>
              <a:rPr lang="en-US" b="0" baseline="0" dirty="0" smtClean="0"/>
              <a:t>Jesus has revealed God to us</a:t>
            </a:r>
            <a:endParaRPr lang="en-US" b="0" dirty="0"/>
          </a:p>
        </p:txBody>
      </p:sp>
      <p:sp>
        <p:nvSpPr>
          <p:cNvPr id="4" name="Slide Number Placeholder 3"/>
          <p:cNvSpPr>
            <a:spLocks noGrp="1"/>
          </p:cNvSpPr>
          <p:nvPr>
            <p:ph type="sldNum" sz="quarter" idx="10"/>
          </p:nvPr>
        </p:nvSpPr>
        <p:spPr/>
        <p:txBody>
          <a:bodyPr/>
          <a:lstStyle/>
          <a:p>
            <a:fld id="{03EA3C23-DB4E-4AEE-A2D0-47CADF4AC1CC}" type="slidenum">
              <a:rPr lang="en-US" smtClean="0"/>
              <a:t>18</a:t>
            </a:fld>
            <a:endParaRPr lang="en-US"/>
          </a:p>
        </p:txBody>
      </p:sp>
    </p:spTree>
    <p:extLst>
      <p:ext uri="{BB962C8B-B14F-4D97-AF65-F5344CB8AC3E}">
        <p14:creationId xmlns:p14="http://schemas.microsoft.com/office/powerpoint/2010/main" val="27221636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5. To take away the world’s sin  ( Look at John 1:29)</a:t>
            </a:r>
          </a:p>
          <a:p>
            <a:r>
              <a:rPr lang="en-US" dirty="0" smtClean="0"/>
              <a:t>Sin vs. sins – note the distinction</a:t>
            </a:r>
          </a:p>
          <a:p>
            <a:r>
              <a:rPr lang="en-US" dirty="0" smtClean="0"/>
              <a:t>OT: Once sins are atoned for (sacrifice) we still have a sin problem (sin nature) Our human nature will sin again  </a:t>
            </a:r>
          </a:p>
          <a:p>
            <a:r>
              <a:rPr lang="en-US" dirty="0" smtClean="0"/>
              <a:t>NT: Jesus has freed us from sin nature</a:t>
            </a:r>
          </a:p>
          <a:p>
            <a:endParaRPr lang="en-US" dirty="0" smtClean="0"/>
          </a:p>
          <a:p>
            <a:r>
              <a:rPr lang="en-US" dirty="0" smtClean="0"/>
              <a:t>World: inclusive of </a:t>
            </a:r>
            <a:r>
              <a:rPr lang="en-US" i="1" dirty="0" smtClean="0"/>
              <a:t>all people </a:t>
            </a:r>
            <a:r>
              <a:rPr lang="en-US" dirty="0" smtClean="0"/>
              <a:t>(sinners)</a:t>
            </a:r>
          </a:p>
          <a:p>
            <a:r>
              <a:rPr lang="en-US" dirty="0" smtClean="0"/>
              <a:t>Invite them to believe on His Name (John 1:12)</a:t>
            </a:r>
          </a:p>
          <a:p>
            <a:r>
              <a:rPr lang="en-US" dirty="0" smtClean="0"/>
              <a:t>Receive Him </a:t>
            </a:r>
          </a:p>
          <a:p>
            <a:r>
              <a:rPr lang="en-US" dirty="0" smtClean="0"/>
              <a:t>Sins are taken away…. Set free from sin-nature</a:t>
            </a:r>
            <a:endParaRPr lang="en-US" dirty="0"/>
          </a:p>
        </p:txBody>
      </p:sp>
      <p:sp>
        <p:nvSpPr>
          <p:cNvPr id="4" name="Slide Number Placeholder 3"/>
          <p:cNvSpPr>
            <a:spLocks noGrp="1"/>
          </p:cNvSpPr>
          <p:nvPr>
            <p:ph type="sldNum" sz="quarter" idx="10"/>
          </p:nvPr>
        </p:nvSpPr>
        <p:spPr/>
        <p:txBody>
          <a:bodyPr/>
          <a:lstStyle/>
          <a:p>
            <a:fld id="{03EA3C23-DB4E-4AEE-A2D0-47CADF4AC1CC}" type="slidenum">
              <a:rPr lang="en-US" smtClean="0"/>
              <a:t>19</a:t>
            </a:fld>
            <a:endParaRPr lang="en-US"/>
          </a:p>
        </p:txBody>
      </p:sp>
    </p:spTree>
    <p:extLst>
      <p:ext uri="{BB962C8B-B14F-4D97-AF65-F5344CB8AC3E}">
        <p14:creationId xmlns:p14="http://schemas.microsoft.com/office/powerpoint/2010/main" val="25519233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a:t>
            </a:r>
            <a:r>
              <a:rPr lang="en-US" baseline="0" dirty="0" smtClean="0"/>
              <a:t> a </a:t>
            </a:r>
            <a:r>
              <a:rPr lang="en-US" dirty="0" smtClean="0"/>
              <a:t>philatelist -</a:t>
            </a:r>
          </a:p>
          <a:p>
            <a:endParaRPr lang="en-US" dirty="0" smtClean="0"/>
          </a:p>
          <a:p>
            <a:r>
              <a:rPr lang="en-US" dirty="0" smtClean="0"/>
              <a:t>Only 1 sheet of 100  of these 1918 airmail stamps made it into circulation. Oct 2005 auction, block of 4 sold for $2.5 Mil.</a:t>
            </a:r>
          </a:p>
          <a:p>
            <a:endParaRPr lang="en-US" dirty="0" smtClean="0"/>
          </a:p>
          <a:p>
            <a:r>
              <a:rPr lang="en-US" dirty="0" smtClean="0"/>
              <a:t>John 3:16 says God sent his ONE AND ONLY Son.</a:t>
            </a:r>
          </a:p>
          <a:p>
            <a:endParaRPr lang="en-US" dirty="0" smtClean="0"/>
          </a:p>
          <a:p>
            <a:r>
              <a:rPr lang="en-US" dirty="0" smtClean="0"/>
              <a:t>From what have we learned so far in our study, is it clear to you that God planned from the beginning to send His Son?</a:t>
            </a:r>
          </a:p>
          <a:p>
            <a:endParaRPr lang="en-US" dirty="0" smtClean="0"/>
          </a:p>
        </p:txBody>
      </p:sp>
      <p:sp>
        <p:nvSpPr>
          <p:cNvPr id="4" name="Slide Number Placeholder 3"/>
          <p:cNvSpPr>
            <a:spLocks noGrp="1"/>
          </p:cNvSpPr>
          <p:nvPr>
            <p:ph type="sldNum" sz="quarter" idx="10"/>
          </p:nvPr>
        </p:nvSpPr>
        <p:spPr/>
        <p:txBody>
          <a:bodyPr/>
          <a:lstStyle/>
          <a:p>
            <a:fld id="{03EA3C23-DB4E-4AEE-A2D0-47CADF4AC1CC}" type="slidenum">
              <a:rPr lang="en-US" smtClean="0"/>
              <a:t>2</a:t>
            </a:fld>
            <a:endParaRPr lang="en-US"/>
          </a:p>
        </p:txBody>
      </p:sp>
    </p:spTree>
    <p:extLst>
      <p:ext uri="{BB962C8B-B14F-4D97-AF65-F5344CB8AC3E}">
        <p14:creationId xmlns:p14="http://schemas.microsoft.com/office/powerpoint/2010/main" val="12606470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EA3C23-DB4E-4AEE-A2D0-47CADF4AC1CC}" type="slidenum">
              <a:rPr lang="en-US" smtClean="0"/>
              <a:t>20</a:t>
            </a:fld>
            <a:endParaRPr lang="en-US"/>
          </a:p>
        </p:txBody>
      </p:sp>
    </p:spTree>
    <p:extLst>
      <p:ext uri="{BB962C8B-B14F-4D97-AF65-F5344CB8AC3E}">
        <p14:creationId xmlns:p14="http://schemas.microsoft.com/office/powerpoint/2010/main" val="10898986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EA3C23-DB4E-4AEE-A2D0-47CADF4AC1CC}" type="slidenum">
              <a:rPr lang="en-US" smtClean="0"/>
              <a:t>21</a:t>
            </a:fld>
            <a:endParaRPr lang="en-US"/>
          </a:p>
        </p:txBody>
      </p:sp>
    </p:spTree>
    <p:extLst>
      <p:ext uri="{BB962C8B-B14F-4D97-AF65-F5344CB8AC3E}">
        <p14:creationId xmlns:p14="http://schemas.microsoft.com/office/powerpoint/2010/main" val="36956589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EA3C23-DB4E-4AEE-A2D0-47CADF4AC1CC}" type="slidenum">
              <a:rPr lang="en-US" smtClean="0"/>
              <a:t>22</a:t>
            </a:fld>
            <a:endParaRPr lang="en-US"/>
          </a:p>
        </p:txBody>
      </p:sp>
    </p:spTree>
    <p:extLst>
      <p:ext uri="{BB962C8B-B14F-4D97-AF65-F5344CB8AC3E}">
        <p14:creationId xmlns:p14="http://schemas.microsoft.com/office/powerpoint/2010/main" val="11019080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Repent</a:t>
            </a:r>
            <a:r>
              <a:rPr lang="en-US" dirty="0" smtClean="0"/>
              <a:t>: </a:t>
            </a:r>
            <a:r>
              <a:rPr lang="en-US" i="1" dirty="0" err="1" smtClean="0"/>
              <a:t>Metanoeo</a:t>
            </a:r>
            <a:r>
              <a:rPr lang="en-US" baseline="0" dirty="0" smtClean="0"/>
              <a:t> </a:t>
            </a:r>
            <a:r>
              <a:rPr lang="en-US" dirty="0" smtClean="0"/>
              <a:t>Gr. </a:t>
            </a:r>
            <a:r>
              <a:rPr lang="en-US" dirty="0"/>
              <a:t>to think differently or change direction, i.e. reconsider (morally, feel compunction):--repent.</a:t>
            </a:r>
            <a:endParaRPr lang="en-US" dirty="0" smtClean="0"/>
          </a:p>
          <a:p>
            <a:r>
              <a:rPr lang="en-US" dirty="0" smtClean="0"/>
              <a:t>To turn; having</a:t>
            </a:r>
            <a:r>
              <a:rPr lang="en-US" baseline="0" dirty="0" smtClean="0"/>
              <a:t> a transformative effect, new direction, imply change of lifestyle</a:t>
            </a:r>
            <a:endParaRPr lang="en-US" dirty="0" smtClean="0"/>
          </a:p>
          <a:p>
            <a:endParaRPr lang="en-US" dirty="0" smtClean="0"/>
          </a:p>
          <a:p>
            <a:r>
              <a:rPr lang="en-US" b="1" dirty="0" smtClean="0"/>
              <a:t>KOH/KOG at hand – </a:t>
            </a:r>
            <a:r>
              <a:rPr lang="en-US" b="0" dirty="0" smtClean="0"/>
              <a:t>Matthew uses term Kingdom of Heaven, other gospel writer use Kingdom of God</a:t>
            </a:r>
          </a:p>
          <a:p>
            <a:r>
              <a:rPr lang="en-US" b="0" dirty="0" smtClean="0"/>
              <a:t>Talking about same thing:</a:t>
            </a:r>
          </a:p>
          <a:p>
            <a:r>
              <a:rPr lang="en-US" b="0" dirty="0" smtClean="0"/>
              <a:t>Jesus arrival announces KOG is near/at hand – rule and reign of God</a:t>
            </a:r>
          </a:p>
          <a:p>
            <a:r>
              <a:rPr lang="en-US" b="0" dirty="0" smtClean="0"/>
              <a:t>Jesus’ earthly existence fulfilled</a:t>
            </a:r>
            <a:r>
              <a:rPr lang="en-US" b="0" baseline="0" dirty="0" smtClean="0"/>
              <a:t> many of the prophecies &amp; anticipations of the OT</a:t>
            </a:r>
          </a:p>
          <a:p>
            <a:endParaRPr lang="en-US" b="0" baseline="0" dirty="0" smtClean="0"/>
          </a:p>
          <a:p>
            <a:r>
              <a:rPr lang="en-US" b="0" baseline="0" dirty="0" smtClean="0"/>
              <a:t>Already / Not Yet</a:t>
            </a:r>
          </a:p>
          <a:p>
            <a:endParaRPr lang="en-US" b="0" baseline="0" dirty="0" smtClean="0"/>
          </a:p>
          <a:p>
            <a:r>
              <a:rPr lang="en-US" b="1" baseline="0" dirty="0" smtClean="0"/>
              <a:t>His Ministry:</a:t>
            </a:r>
          </a:p>
          <a:p>
            <a:r>
              <a:rPr lang="en-US" b="0" baseline="0" dirty="0" smtClean="0"/>
              <a:t>Preaching: proclaiming the Good News (God has made a way for you to enjoy fellowship with Him)</a:t>
            </a:r>
          </a:p>
          <a:p>
            <a:r>
              <a:rPr lang="en-US" b="0" baseline="0" dirty="0" smtClean="0"/>
              <a:t>Teaching: Answer Q’s:  How do we enter the KOG? How shall we live in the KOG? </a:t>
            </a:r>
          </a:p>
          <a:p>
            <a:r>
              <a:rPr lang="en-US" b="0" baseline="0" dirty="0" smtClean="0"/>
              <a:t>     Discipleship: model the Kingdom lifestyle</a:t>
            </a:r>
          </a:p>
          <a:p>
            <a:r>
              <a:rPr lang="en-US" b="0" baseline="0" dirty="0" smtClean="0"/>
              <a:t>Healing: changed individuals and demonstrated His power</a:t>
            </a:r>
          </a:p>
          <a:p>
            <a:r>
              <a:rPr lang="en-US" b="0" baseline="0" dirty="0" smtClean="0"/>
              <a:t>Ministered to them at their point of need</a:t>
            </a:r>
          </a:p>
          <a:p>
            <a:endParaRPr lang="en-US" b="0" baseline="0" dirty="0" smtClean="0"/>
          </a:p>
          <a:p>
            <a:r>
              <a:rPr lang="en-US" b="0" baseline="0" dirty="0" smtClean="0"/>
              <a:t>If we are “Christians” (followers of/ little </a:t>
            </a:r>
            <a:r>
              <a:rPr lang="en-US" b="0" baseline="0" dirty="0" err="1" smtClean="0"/>
              <a:t>Christs</a:t>
            </a:r>
            <a:r>
              <a:rPr lang="en-US" b="0" baseline="0" dirty="0" smtClean="0"/>
              <a:t>) what marks our ministry?</a:t>
            </a:r>
          </a:p>
          <a:p>
            <a:r>
              <a:rPr lang="en-US" b="0" baseline="0" dirty="0" smtClean="0"/>
              <a:t>How can we be more like Jesus?</a:t>
            </a:r>
            <a:endParaRPr lang="en-US" b="0" dirty="0"/>
          </a:p>
        </p:txBody>
      </p:sp>
      <p:sp>
        <p:nvSpPr>
          <p:cNvPr id="4" name="Slide Number Placeholder 3"/>
          <p:cNvSpPr>
            <a:spLocks noGrp="1"/>
          </p:cNvSpPr>
          <p:nvPr>
            <p:ph type="sldNum" sz="quarter" idx="10"/>
          </p:nvPr>
        </p:nvSpPr>
        <p:spPr/>
        <p:txBody>
          <a:bodyPr/>
          <a:lstStyle/>
          <a:p>
            <a:fld id="{03EA3C23-DB4E-4AEE-A2D0-47CADF4AC1CC}" type="slidenum">
              <a:rPr lang="en-US" smtClean="0"/>
              <a:t>23</a:t>
            </a:fld>
            <a:endParaRPr lang="en-US"/>
          </a:p>
        </p:txBody>
      </p:sp>
    </p:spTree>
    <p:extLst>
      <p:ext uri="{BB962C8B-B14F-4D97-AF65-F5344CB8AC3E}">
        <p14:creationId xmlns:p14="http://schemas.microsoft.com/office/powerpoint/2010/main" val="10824501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1" dirty="0" smtClean="0"/>
              <a:t>When Jesus calls His disciples:</a:t>
            </a:r>
          </a:p>
          <a:p>
            <a:pPr defTabSz="931774">
              <a:defRPr/>
            </a:pPr>
            <a:r>
              <a:rPr lang="en-US" dirty="0" smtClean="0"/>
              <a:t>Jesus interrupts the lives of these men to</a:t>
            </a:r>
            <a:r>
              <a:rPr lang="en-US" baseline="0" dirty="0" smtClean="0"/>
              <a:t> invite them to follow Him.</a:t>
            </a:r>
          </a:p>
          <a:p>
            <a:pPr defTabSz="931774">
              <a:defRPr/>
            </a:pPr>
            <a:r>
              <a:rPr lang="en-US" baseline="0" dirty="0" smtClean="0"/>
              <a:t>What was their response?</a:t>
            </a:r>
          </a:p>
          <a:p>
            <a:pPr defTabSz="931774">
              <a:defRPr/>
            </a:pPr>
            <a:r>
              <a:rPr lang="en-US" baseline="0" dirty="0" smtClean="0"/>
              <a:t>What does their immediate response to follow say about their faith? Curiosity?</a:t>
            </a:r>
          </a:p>
          <a:p>
            <a:pPr defTabSz="931774">
              <a:defRPr/>
            </a:pPr>
            <a:r>
              <a:rPr lang="en-US" baseline="0" dirty="0" smtClean="0"/>
              <a:t>How do we respond when God  calls upon us to follow his directions? Are we faithful &amp; obedient?</a:t>
            </a:r>
            <a:endParaRPr lang="en-US" dirty="0" smtClean="0"/>
          </a:p>
          <a:p>
            <a:endParaRPr lang="en-US" dirty="0" smtClean="0"/>
          </a:p>
          <a:p>
            <a:r>
              <a:rPr lang="en-US" dirty="0" smtClean="0"/>
              <a:t>Nets: social relationships</a:t>
            </a:r>
          </a:p>
          <a:p>
            <a:r>
              <a:rPr lang="en-US" dirty="0" smtClean="0"/>
              <a:t>Our web of/ sphere </a:t>
            </a:r>
            <a:r>
              <a:rPr lang="en-US" smtClean="0"/>
              <a:t>of influence</a:t>
            </a:r>
          </a:p>
          <a:p>
            <a:endParaRPr lang="en-US" dirty="0" smtClean="0"/>
          </a:p>
          <a:p>
            <a:r>
              <a:rPr lang="en-US" dirty="0" smtClean="0"/>
              <a:t>What are similarities between fishing for fish and fishing for people? What ways not?</a:t>
            </a:r>
          </a:p>
          <a:p>
            <a:r>
              <a:rPr lang="en-US" dirty="0" smtClean="0"/>
              <a:t>If this analogy is effective, what are the nets?</a:t>
            </a:r>
          </a:p>
          <a:p>
            <a:endParaRPr lang="en-US" dirty="0"/>
          </a:p>
        </p:txBody>
      </p:sp>
      <p:sp>
        <p:nvSpPr>
          <p:cNvPr id="4" name="Slide Number Placeholder 3"/>
          <p:cNvSpPr>
            <a:spLocks noGrp="1"/>
          </p:cNvSpPr>
          <p:nvPr>
            <p:ph type="sldNum" sz="quarter" idx="10"/>
          </p:nvPr>
        </p:nvSpPr>
        <p:spPr/>
        <p:txBody>
          <a:bodyPr/>
          <a:lstStyle/>
          <a:p>
            <a:fld id="{03EA3C23-DB4E-4AEE-A2D0-47CADF4AC1CC}" type="slidenum">
              <a:rPr lang="en-US" smtClean="0"/>
              <a:t>24</a:t>
            </a:fld>
            <a:endParaRPr lang="en-US"/>
          </a:p>
        </p:txBody>
      </p:sp>
    </p:spTree>
    <p:extLst>
      <p:ext uri="{BB962C8B-B14F-4D97-AF65-F5344CB8AC3E}">
        <p14:creationId xmlns:p14="http://schemas.microsoft.com/office/powerpoint/2010/main" val="412106513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God’s plan has been to dwell with His people</a:t>
            </a:r>
            <a:r>
              <a:rPr lang="en-US" baseline="0" dirty="0" smtClean="0"/>
              <a:t> and to have relationship with them</a:t>
            </a:r>
          </a:p>
          <a:p>
            <a:r>
              <a:rPr lang="en-US" baseline="0" dirty="0" smtClean="0"/>
              <a:t>He lives in us – His Law is written on our hearts and His Spirit – the Holy Spirit – living within us</a:t>
            </a:r>
          </a:p>
          <a:p>
            <a:r>
              <a:rPr lang="en-US" baseline="0" dirty="0" smtClean="0"/>
              <a:t>We have relationship with Him  - this was His plan all along</a:t>
            </a:r>
          </a:p>
          <a:p>
            <a:endParaRPr lang="en-US" baseline="0" dirty="0" smtClean="0"/>
          </a:p>
          <a:p>
            <a:r>
              <a:rPr lang="en-US" baseline="0" dirty="0" smtClean="0"/>
              <a:t>His Kingdom is at hand</a:t>
            </a:r>
          </a:p>
          <a:p>
            <a:r>
              <a:rPr lang="en-US" baseline="0" dirty="0" smtClean="0"/>
              <a:t>We now have his ministry (</a:t>
            </a:r>
            <a:r>
              <a:rPr lang="en-US" baseline="0" dirty="0" err="1" smtClean="0"/>
              <a:t>reconcilliation</a:t>
            </a:r>
            <a:r>
              <a:rPr lang="en-US" baseline="0" smtClean="0"/>
              <a:t>) ‘til He comes: </a:t>
            </a:r>
            <a:endParaRPr lang="en-US" baseline="0" dirty="0" smtClean="0"/>
          </a:p>
          <a:p>
            <a:pPr marL="174708" indent="-174708">
              <a:buFont typeface="Arial" pitchFamily="34" charset="0"/>
              <a:buChar char="•"/>
            </a:pPr>
            <a:r>
              <a:rPr lang="en-US" baseline="0" dirty="0" smtClean="0"/>
              <a:t>Draw others to know Him, have relationship with Him</a:t>
            </a:r>
          </a:p>
          <a:p>
            <a:pPr marL="174708" indent="-174708">
              <a:buFont typeface="Arial" pitchFamily="34" charset="0"/>
              <a:buChar char="•"/>
            </a:pPr>
            <a:r>
              <a:rPr lang="en-US" baseline="0" dirty="0" smtClean="0"/>
              <a:t>Disciple them, teach them, model for them how to live in the Kingdom</a:t>
            </a:r>
          </a:p>
          <a:p>
            <a:pPr marL="174708" indent="-174708">
              <a:buFont typeface="Arial" pitchFamily="34" charset="0"/>
              <a:buChar char="•"/>
            </a:pPr>
            <a:r>
              <a:rPr lang="en-US" baseline="0" dirty="0" smtClean="0"/>
              <a:t>Heal them – show up &amp; allow God to touch their lives through us – </a:t>
            </a:r>
          </a:p>
          <a:p>
            <a:pPr marL="631908" lvl="1" indent="-174708">
              <a:buFont typeface="Arial" pitchFamily="34" charset="0"/>
              <a:buChar char="•"/>
            </a:pPr>
            <a:r>
              <a:rPr lang="en-US" baseline="0" dirty="0" smtClean="0"/>
              <a:t>minister to their needs</a:t>
            </a:r>
          </a:p>
          <a:p>
            <a:pPr marL="631908" lvl="1" indent="-174708">
              <a:buFont typeface="Arial" pitchFamily="34" charset="0"/>
              <a:buChar char="•"/>
            </a:pPr>
            <a:r>
              <a:rPr lang="en-US" baseline="0" dirty="0" smtClean="0"/>
              <a:t>Demonstrate the compassion that flows from His heart</a:t>
            </a:r>
          </a:p>
          <a:p>
            <a:pPr defTabSz="931774">
              <a:defRPr/>
            </a:pPr>
            <a:r>
              <a:rPr lang="en-US" baseline="0" dirty="0" smtClean="0"/>
              <a:t>Go fishing</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03EA3C23-DB4E-4AEE-A2D0-47CADF4AC1CC}" type="slidenum">
              <a:rPr lang="en-US" smtClean="0"/>
              <a:t>25</a:t>
            </a:fld>
            <a:endParaRPr lang="en-US"/>
          </a:p>
        </p:txBody>
      </p:sp>
    </p:spTree>
    <p:extLst>
      <p:ext uri="{BB962C8B-B14F-4D97-AF65-F5344CB8AC3E}">
        <p14:creationId xmlns:p14="http://schemas.microsoft.com/office/powerpoint/2010/main" val="353219382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EA3C23-DB4E-4AEE-A2D0-47CADF4AC1CC}" type="slidenum">
              <a:rPr lang="en-US" smtClean="0"/>
              <a:t>26</a:t>
            </a:fld>
            <a:endParaRPr lang="en-US"/>
          </a:p>
        </p:txBody>
      </p:sp>
    </p:spTree>
    <p:extLst>
      <p:ext uri="{BB962C8B-B14F-4D97-AF65-F5344CB8AC3E}">
        <p14:creationId xmlns:p14="http://schemas.microsoft.com/office/powerpoint/2010/main" val="22420170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Jesus compared the Kingdom of God to a merchant of fine</a:t>
            </a:r>
            <a:r>
              <a:rPr lang="en-US" baseline="0" dirty="0" smtClean="0"/>
              <a:t> pearls who sold everything he had in order to purchase a pearl of great value. </a:t>
            </a:r>
          </a:p>
          <a:p>
            <a:endParaRPr lang="en-US" baseline="0" dirty="0" smtClean="0"/>
          </a:p>
          <a:p>
            <a:r>
              <a:rPr lang="en-US" baseline="0" dirty="0" smtClean="0"/>
              <a:t>In today’s passages we are going to see how Jesus is like that pearl. He is unique, what He provides is highly sought after, and he is in “perfect condition”. We will see how Jesus is </a:t>
            </a:r>
            <a:r>
              <a:rPr lang="en-US" baseline="0" dirty="0" err="1" smtClean="0"/>
              <a:t>uniques</a:t>
            </a:r>
            <a:r>
              <a:rPr lang="en-US" baseline="0" dirty="0" smtClean="0"/>
              <a:t> in his identity, purpose, and ministry.</a:t>
            </a:r>
            <a:endParaRPr lang="en-US" dirty="0"/>
          </a:p>
        </p:txBody>
      </p:sp>
      <p:sp>
        <p:nvSpPr>
          <p:cNvPr id="4" name="Slide Number Placeholder 3"/>
          <p:cNvSpPr>
            <a:spLocks noGrp="1"/>
          </p:cNvSpPr>
          <p:nvPr>
            <p:ph type="sldNum" sz="quarter" idx="10"/>
          </p:nvPr>
        </p:nvSpPr>
        <p:spPr/>
        <p:txBody>
          <a:bodyPr/>
          <a:lstStyle/>
          <a:p>
            <a:fld id="{03EA3C23-DB4E-4AEE-A2D0-47CADF4AC1CC}" type="slidenum">
              <a:rPr lang="en-US" smtClean="0"/>
              <a:t>3</a:t>
            </a:fld>
            <a:endParaRPr lang="en-US"/>
          </a:p>
        </p:txBody>
      </p:sp>
    </p:spTree>
    <p:extLst>
      <p:ext uri="{BB962C8B-B14F-4D97-AF65-F5344CB8AC3E}">
        <p14:creationId xmlns:p14="http://schemas.microsoft.com/office/powerpoint/2010/main" val="24576220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EA3C23-DB4E-4AEE-A2D0-47CADF4AC1CC}" type="slidenum">
              <a:rPr lang="en-US" smtClean="0"/>
              <a:t>4</a:t>
            </a:fld>
            <a:endParaRPr lang="en-US"/>
          </a:p>
        </p:txBody>
      </p:sp>
    </p:spTree>
    <p:extLst>
      <p:ext uri="{BB962C8B-B14F-4D97-AF65-F5344CB8AC3E}">
        <p14:creationId xmlns:p14="http://schemas.microsoft.com/office/powerpoint/2010/main" val="12464767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EA3C23-DB4E-4AEE-A2D0-47CADF4AC1CC}" type="slidenum">
              <a:rPr lang="en-US" smtClean="0"/>
              <a:t>5</a:t>
            </a:fld>
            <a:endParaRPr lang="en-US"/>
          </a:p>
        </p:txBody>
      </p:sp>
    </p:spTree>
    <p:extLst>
      <p:ext uri="{BB962C8B-B14F-4D97-AF65-F5344CB8AC3E}">
        <p14:creationId xmlns:p14="http://schemas.microsoft.com/office/powerpoint/2010/main" val="29294302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Logos</a:t>
            </a:r>
            <a:r>
              <a:rPr lang="en-US" baseline="0" dirty="0" smtClean="0"/>
              <a:t> – the expressed word (as in spoken, thought, calculated - including motive)</a:t>
            </a:r>
          </a:p>
          <a:p>
            <a:r>
              <a:rPr lang="en-US" baseline="0" dirty="0" smtClean="0"/>
              <a:t>It is the expression of ….</a:t>
            </a:r>
          </a:p>
          <a:p>
            <a:endParaRPr lang="en-US" baseline="0" dirty="0" smtClean="0"/>
          </a:p>
          <a:p>
            <a:r>
              <a:rPr lang="en-US" baseline="0" dirty="0" smtClean="0"/>
              <a:t>In this case (John uses the article “the”)  the Divine Expression of God</a:t>
            </a:r>
          </a:p>
          <a:p>
            <a:endParaRPr lang="en-US" baseline="0" dirty="0" smtClean="0"/>
          </a:p>
          <a:p>
            <a:r>
              <a:rPr lang="en-US" baseline="0" dirty="0" smtClean="0"/>
              <a:t>Logos was familiar to both Jews and Greeks of the 1</a:t>
            </a:r>
            <a:r>
              <a:rPr lang="en-US" baseline="30000" dirty="0" smtClean="0"/>
              <a:t>st</a:t>
            </a:r>
            <a:r>
              <a:rPr lang="en-US" baseline="0" dirty="0" smtClean="0"/>
              <a:t> Century</a:t>
            </a:r>
          </a:p>
          <a:p>
            <a:r>
              <a:rPr lang="en-US" baseline="0" dirty="0" smtClean="0"/>
              <a:t>Jews: Word – recalled God’s creative power – at creation God spoke</a:t>
            </a:r>
          </a:p>
          <a:p>
            <a:r>
              <a:rPr lang="en-US" baseline="0" dirty="0" smtClean="0"/>
              <a:t>	AND God continued to speak thru His prophets </a:t>
            </a:r>
          </a:p>
          <a:p>
            <a:r>
              <a:rPr lang="en-US" baseline="0" dirty="0" smtClean="0"/>
              <a:t>Greeks: Word – was the expression of “Rational Principle of Life” (Reason / Wisdom)</a:t>
            </a:r>
          </a:p>
          <a:p>
            <a:r>
              <a:rPr lang="en-US" baseline="0" dirty="0" smtClean="0"/>
              <a:t>	“in the beginning Reason was”</a:t>
            </a:r>
          </a:p>
          <a:p>
            <a:r>
              <a:rPr lang="en-US" baseline="0" dirty="0" smtClean="0"/>
              <a:t>For both cultures John was saying there was a wisdom that came from a source beyond themselves</a:t>
            </a:r>
          </a:p>
          <a:p>
            <a:r>
              <a:rPr lang="en-US" baseline="0" dirty="0" smtClean="0"/>
              <a:t>The WORD was divine power</a:t>
            </a:r>
          </a:p>
          <a:p>
            <a:r>
              <a:rPr lang="en-US" baseline="0" dirty="0" smtClean="0"/>
              <a:t>	Life principal		All together in a person: Jesus</a:t>
            </a:r>
          </a:p>
          <a:p>
            <a:r>
              <a:rPr lang="en-US" baseline="0" dirty="0" smtClean="0"/>
              <a:t>	Reason/Wisdom</a:t>
            </a:r>
            <a:endParaRPr lang="en-US" dirty="0"/>
          </a:p>
        </p:txBody>
      </p:sp>
      <p:sp>
        <p:nvSpPr>
          <p:cNvPr id="4" name="Slide Number Placeholder 3"/>
          <p:cNvSpPr>
            <a:spLocks noGrp="1"/>
          </p:cNvSpPr>
          <p:nvPr>
            <p:ph type="sldNum" sz="quarter" idx="10"/>
          </p:nvPr>
        </p:nvSpPr>
        <p:spPr/>
        <p:txBody>
          <a:bodyPr/>
          <a:lstStyle/>
          <a:p>
            <a:fld id="{03EA3C23-DB4E-4AEE-A2D0-47CADF4AC1CC}" type="slidenum">
              <a:rPr lang="en-US" smtClean="0"/>
              <a:t>6</a:t>
            </a:fld>
            <a:endParaRPr lang="en-US"/>
          </a:p>
        </p:txBody>
      </p:sp>
    </p:spTree>
    <p:extLst>
      <p:ext uri="{BB962C8B-B14F-4D97-AF65-F5344CB8AC3E}">
        <p14:creationId xmlns:p14="http://schemas.microsoft.com/office/powerpoint/2010/main" val="19519445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John’s use</a:t>
            </a:r>
            <a:r>
              <a:rPr lang="en-US" baseline="0" dirty="0" smtClean="0"/>
              <a:t> </a:t>
            </a:r>
            <a:r>
              <a:rPr lang="en-US" dirty="0" smtClean="0"/>
              <a:t>of “in the beginning” is a clear reference to the Hebrew account of story of Creation</a:t>
            </a:r>
          </a:p>
          <a:p>
            <a:r>
              <a:rPr lang="en-US" dirty="0" smtClean="0"/>
              <a:t>(“the” indicates a fixed point – so Jesus was </a:t>
            </a:r>
            <a:r>
              <a:rPr lang="en-US" i="1" dirty="0" smtClean="0"/>
              <a:t>before</a:t>
            </a:r>
            <a:r>
              <a:rPr lang="en-US" dirty="0" smtClean="0"/>
              <a:t> the</a:t>
            </a:r>
            <a:r>
              <a:rPr lang="en-US" baseline="0" dirty="0" smtClean="0"/>
              <a:t> creation) (</a:t>
            </a:r>
            <a:r>
              <a:rPr lang="en-US" i="1" baseline="0" dirty="0" smtClean="0"/>
              <a:t>Reason</a:t>
            </a:r>
            <a:r>
              <a:rPr lang="en-US" baseline="0" dirty="0" smtClean="0"/>
              <a:t> precedes the creation)</a:t>
            </a:r>
            <a:endParaRPr lang="en-US" dirty="0" smtClean="0"/>
          </a:p>
          <a:p>
            <a:r>
              <a:rPr lang="en-US" dirty="0" smtClean="0"/>
              <a:t>Uses this to anchor what he is saying in Hebrew</a:t>
            </a:r>
            <a:r>
              <a:rPr lang="en-US" baseline="0" dirty="0" smtClean="0"/>
              <a:t> scriptures</a:t>
            </a:r>
          </a:p>
          <a:p>
            <a:r>
              <a:rPr lang="en-US" baseline="0" dirty="0" smtClean="0"/>
              <a:t>Reiterates this in verse 2….</a:t>
            </a:r>
            <a:endParaRPr lang="en-US" dirty="0" smtClean="0"/>
          </a:p>
          <a:p>
            <a:r>
              <a:rPr lang="en-US" dirty="0" smtClean="0"/>
              <a:t>He proclaimed the Logos was with God and was God </a:t>
            </a:r>
          </a:p>
          <a:p>
            <a:r>
              <a:rPr lang="en-US" dirty="0" smtClean="0"/>
              <a:t>His Hebrew readers would have understood “</a:t>
            </a:r>
            <a:r>
              <a:rPr lang="en-US" dirty="0" err="1" smtClean="0"/>
              <a:t>Theos</a:t>
            </a:r>
            <a:r>
              <a:rPr lang="en-US" dirty="0" smtClean="0"/>
              <a:t>” as the God they worshiped YAHWEH</a:t>
            </a:r>
          </a:p>
          <a:p>
            <a:endParaRPr lang="en-US" dirty="0" smtClean="0"/>
          </a:p>
          <a:p>
            <a:r>
              <a:rPr lang="en-US" dirty="0" err="1" smtClean="0"/>
              <a:t>Vs</a:t>
            </a:r>
            <a:r>
              <a:rPr lang="en-US" dirty="0" smtClean="0"/>
              <a:t> 1 &amp; 2  “The Word was…” or “HE was”  Connects with Jews understanding of the name of God  (I AM)</a:t>
            </a:r>
          </a:p>
          <a:p>
            <a:r>
              <a:rPr lang="en-US" dirty="0" smtClean="0"/>
              <a:t>EX 3:14  Moses: “Who shall I say sent me?”  Answer “Tell them, I AM sent you”</a:t>
            </a:r>
          </a:p>
          <a:p>
            <a:r>
              <a:rPr lang="en-US" dirty="0" smtClean="0"/>
              <a:t>God has no timeline: He was God, He is God (I am),</a:t>
            </a:r>
            <a:r>
              <a:rPr lang="en-US" baseline="0" dirty="0" smtClean="0"/>
              <a:t> He will be God</a:t>
            </a:r>
            <a:endParaRPr lang="en-US" dirty="0" smtClean="0"/>
          </a:p>
          <a:p>
            <a:endParaRPr lang="en-US" dirty="0" smtClean="0"/>
          </a:p>
          <a:p>
            <a:r>
              <a:rPr lang="en-US" dirty="0" smtClean="0"/>
              <a:t>Not a new story, filling in blanks of the original story</a:t>
            </a:r>
          </a:p>
          <a:p>
            <a:r>
              <a:rPr lang="en-US" dirty="0" smtClean="0"/>
              <a:t>In the beginning… Jesus already was – says so much about reverence and recognition deserved by Jesus</a:t>
            </a:r>
          </a:p>
          <a:p>
            <a:r>
              <a:rPr lang="en-US" dirty="0" smtClean="0"/>
              <a:t>Jesus was not</a:t>
            </a:r>
            <a:r>
              <a:rPr lang="en-US" baseline="0" dirty="0" smtClean="0"/>
              <a:t> an afterthought </a:t>
            </a:r>
          </a:p>
          <a:p>
            <a:r>
              <a:rPr lang="en-US" baseline="0" dirty="0" smtClean="0"/>
              <a:t>Not Plan B – He was an integral part of creation – THE plan all along: THE Reason</a:t>
            </a:r>
          </a:p>
          <a:p>
            <a:endParaRPr lang="en-US" baseline="0" dirty="0" smtClean="0"/>
          </a:p>
          <a:p>
            <a:r>
              <a:rPr lang="en-US" baseline="0" dirty="0" smtClean="0"/>
              <a:t>Now we see looking back how God foreshadowed Him in his instructions to the Hebrew people </a:t>
            </a:r>
            <a:r>
              <a:rPr lang="en-US" baseline="0" dirty="0" err="1" smtClean="0"/>
              <a:t>comg</a:t>
            </a:r>
            <a:r>
              <a:rPr lang="en-US" baseline="0" dirty="0" smtClean="0"/>
              <a:t> out of Egypt and going into the promised land.</a:t>
            </a:r>
          </a:p>
          <a:p>
            <a:r>
              <a:rPr lang="en-US" baseline="0" dirty="0" smtClean="0"/>
              <a:t>Goal the same: to dwell, have relationship</a:t>
            </a:r>
            <a:endParaRPr lang="en-US" dirty="0"/>
          </a:p>
        </p:txBody>
      </p:sp>
      <p:sp>
        <p:nvSpPr>
          <p:cNvPr id="4" name="Slide Number Placeholder 3"/>
          <p:cNvSpPr>
            <a:spLocks noGrp="1"/>
          </p:cNvSpPr>
          <p:nvPr>
            <p:ph type="sldNum" sz="quarter" idx="10"/>
          </p:nvPr>
        </p:nvSpPr>
        <p:spPr/>
        <p:txBody>
          <a:bodyPr/>
          <a:lstStyle/>
          <a:p>
            <a:fld id="{03EA3C23-DB4E-4AEE-A2D0-47CADF4AC1CC}" type="slidenum">
              <a:rPr lang="en-US" smtClean="0"/>
              <a:t>7</a:t>
            </a:fld>
            <a:endParaRPr lang="en-US"/>
          </a:p>
        </p:txBody>
      </p:sp>
    </p:spTree>
    <p:extLst>
      <p:ext uri="{BB962C8B-B14F-4D97-AF65-F5344CB8AC3E}">
        <p14:creationId xmlns:p14="http://schemas.microsoft.com/office/powerpoint/2010/main" val="36019788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LOGOS (Reason,</a:t>
            </a:r>
            <a:r>
              <a:rPr lang="en-US" baseline="0" dirty="0" smtClean="0"/>
              <a:t> Wisdom) did something new</a:t>
            </a:r>
          </a:p>
          <a:p>
            <a:pPr marL="171450" indent="-171450">
              <a:buFont typeface="Arial" pitchFamily="34" charset="0"/>
              <a:buChar char="•"/>
            </a:pPr>
            <a:r>
              <a:rPr lang="en-US" baseline="0" dirty="0" smtClean="0"/>
              <a:t>Took the form He had never taken previously</a:t>
            </a:r>
          </a:p>
          <a:p>
            <a:pPr marL="171450" indent="-171450">
              <a:buFont typeface="Arial" pitchFamily="34" charset="0"/>
              <a:buChar char="•"/>
            </a:pPr>
            <a:r>
              <a:rPr lang="en-US" baseline="0" dirty="0" smtClean="0"/>
              <a:t>Stepped into time: He manifested himself in time/space</a:t>
            </a:r>
          </a:p>
          <a:p>
            <a:r>
              <a:rPr lang="en-US" baseline="0" dirty="0" smtClean="0"/>
              <a:t>The eternal creator of all things – in whom is all wisdom and rational logic</a:t>
            </a:r>
          </a:p>
          <a:p>
            <a:pPr marL="171450" indent="-171450">
              <a:buFont typeface="Arial" pitchFamily="34" charset="0"/>
              <a:buChar char="•"/>
            </a:pPr>
            <a:r>
              <a:rPr lang="en-US" baseline="0" dirty="0" smtClean="0"/>
              <a:t>Became a specific person at a specific time (4 BC)</a:t>
            </a:r>
          </a:p>
          <a:p>
            <a:pPr marL="171450" indent="-171450">
              <a:buFont typeface="Arial" pitchFamily="34" charset="0"/>
              <a:buChar char="•"/>
            </a:pPr>
            <a:r>
              <a:rPr lang="en-US" baseline="0" dirty="0" smtClean="0"/>
              <a:t>Yet He still retained His divine nature</a:t>
            </a:r>
          </a:p>
          <a:p>
            <a:r>
              <a:rPr lang="en-US" baseline="0" dirty="0" smtClean="0"/>
              <a:t>Now He was God incarnate – God in the flesh</a:t>
            </a:r>
            <a:endParaRPr lang="en-US" dirty="0"/>
          </a:p>
        </p:txBody>
      </p:sp>
      <p:sp>
        <p:nvSpPr>
          <p:cNvPr id="4" name="Slide Number Placeholder 3"/>
          <p:cNvSpPr>
            <a:spLocks noGrp="1"/>
          </p:cNvSpPr>
          <p:nvPr>
            <p:ph type="sldNum" sz="quarter" idx="10"/>
          </p:nvPr>
        </p:nvSpPr>
        <p:spPr/>
        <p:txBody>
          <a:bodyPr/>
          <a:lstStyle/>
          <a:p>
            <a:fld id="{03EA3C23-DB4E-4AEE-A2D0-47CADF4AC1CC}" type="slidenum">
              <a:rPr lang="en-US" smtClean="0"/>
              <a:t>8</a:t>
            </a:fld>
            <a:endParaRPr lang="en-US"/>
          </a:p>
        </p:txBody>
      </p:sp>
    </p:spTree>
    <p:extLst>
      <p:ext uri="{BB962C8B-B14F-4D97-AF65-F5344CB8AC3E}">
        <p14:creationId xmlns:p14="http://schemas.microsoft.com/office/powerpoint/2010/main" val="39287514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i="1" dirty="0" smtClean="0"/>
              <a:t>The Word  </a:t>
            </a:r>
            <a:r>
              <a:rPr lang="en-US" i="1" dirty="0" err="1" smtClean="0"/>
              <a:t>tabernacled</a:t>
            </a:r>
            <a:r>
              <a:rPr lang="en-US" dirty="0" smtClean="0"/>
              <a:t>; i.e. lived temporarily –dwelt</a:t>
            </a:r>
            <a:r>
              <a:rPr lang="en-US" baseline="0" dirty="0" smtClean="0"/>
              <a:t> among us…</a:t>
            </a:r>
          </a:p>
          <a:p>
            <a:pPr marL="171450" indent="-171450" defTabSz="931774">
              <a:buFont typeface="Arial" pitchFamily="34" charset="0"/>
              <a:buChar char="•"/>
              <a:defRPr/>
            </a:pPr>
            <a:r>
              <a:rPr lang="en-US" baseline="0" dirty="0" smtClean="0"/>
              <a:t>Literally: “pitched His tent”; take up residence</a:t>
            </a:r>
          </a:p>
          <a:p>
            <a:pPr marL="171450" indent="-171450" defTabSz="931774">
              <a:buFont typeface="Arial" pitchFamily="34" charset="0"/>
              <a:buChar char="•"/>
              <a:defRPr/>
            </a:pPr>
            <a:r>
              <a:rPr lang="en-US" baseline="0" dirty="0" smtClean="0"/>
              <a:t>Made His dwelling </a:t>
            </a:r>
            <a:endParaRPr lang="en-US" dirty="0" smtClean="0"/>
          </a:p>
          <a:p>
            <a:pPr defTabSz="931774">
              <a:defRPr/>
            </a:pPr>
            <a:r>
              <a:rPr lang="en-US" dirty="0" smtClean="0"/>
              <a:t>Jesus took up his place as the center of the faith community</a:t>
            </a:r>
          </a:p>
          <a:p>
            <a:pPr defTabSz="931774">
              <a:defRPr/>
            </a:pPr>
            <a:r>
              <a:rPr lang="en-US" dirty="0" smtClean="0"/>
              <a:t>Clearly</a:t>
            </a:r>
            <a:r>
              <a:rPr lang="en-US" baseline="0" dirty="0" smtClean="0"/>
              <a:t> this is pointing back to The Tabernacle and The Presence of God in the midst of the 12 tribes</a:t>
            </a:r>
          </a:p>
          <a:p>
            <a:pPr defTabSz="931774">
              <a:defRPr/>
            </a:pPr>
            <a:r>
              <a:rPr lang="en-US" dirty="0" smtClean="0"/>
              <a:t>This is not a new story but a</a:t>
            </a:r>
            <a:r>
              <a:rPr lang="en-US" baseline="0" dirty="0" smtClean="0"/>
              <a:t> revelation about the old</a:t>
            </a:r>
            <a:r>
              <a:rPr lang="en-US" dirty="0" smtClean="0"/>
              <a:t> </a:t>
            </a:r>
          </a:p>
          <a:p>
            <a:pPr defTabSz="931774">
              <a:defRPr/>
            </a:pPr>
            <a:endParaRPr lang="en-US" dirty="0" smtClean="0"/>
          </a:p>
          <a:p>
            <a:pPr defTabSz="931774">
              <a:defRPr/>
            </a:pPr>
            <a:r>
              <a:rPr lang="en-US" dirty="0" err="1" smtClean="0"/>
              <a:t>Skenoo</a:t>
            </a:r>
            <a:r>
              <a:rPr lang="en-US" dirty="0" smtClean="0"/>
              <a:t>:</a:t>
            </a:r>
            <a:r>
              <a:rPr lang="en-US" baseline="0" dirty="0" smtClean="0"/>
              <a:t> tabernacle – tent of meeting/ tent of worship (OT)</a:t>
            </a:r>
          </a:p>
          <a:p>
            <a:pPr defTabSz="931774">
              <a:defRPr/>
            </a:pPr>
            <a:r>
              <a:rPr lang="en-US" baseline="0" dirty="0" smtClean="0"/>
              <a:t>Center of the camp during the 40 Years in desert</a:t>
            </a:r>
          </a:p>
          <a:p>
            <a:pPr defTabSz="931774">
              <a:defRPr/>
            </a:pPr>
            <a:r>
              <a:rPr lang="en-US" baseline="0" dirty="0" smtClean="0"/>
              <a:t>Represented the </a:t>
            </a:r>
            <a:r>
              <a:rPr lang="en-US" b="1" i="1" u="sng" baseline="0" dirty="0" smtClean="0"/>
              <a:t>presence  </a:t>
            </a:r>
            <a:r>
              <a:rPr lang="en-US" b="0" i="0" u="none" baseline="0" dirty="0" smtClean="0"/>
              <a:t>of God in their midst</a:t>
            </a:r>
          </a:p>
          <a:p>
            <a:pPr defTabSz="931774">
              <a:defRPr/>
            </a:pPr>
            <a:r>
              <a:rPr lang="en-US" b="0" i="0" u="none" baseline="0" dirty="0" smtClean="0"/>
              <a:t>Temporal (with us temporarily)  vs. eternal (permanent home in Heaven)</a:t>
            </a:r>
          </a:p>
          <a:p>
            <a:pPr defTabSz="931774">
              <a:defRPr/>
            </a:pPr>
            <a:endParaRPr lang="en-US" b="0" i="0" u="none" baseline="0" dirty="0" smtClean="0"/>
          </a:p>
          <a:p>
            <a:pPr defTabSz="931774">
              <a:defRPr/>
            </a:pPr>
            <a:r>
              <a:rPr lang="en-US" b="0" i="0" u="none" baseline="0" dirty="0" smtClean="0"/>
              <a:t>The WORD came to dwell among men</a:t>
            </a:r>
          </a:p>
          <a:p>
            <a:pPr defTabSz="931774">
              <a:defRPr/>
            </a:pPr>
            <a:r>
              <a:rPr lang="en-US" b="0" i="0" u="none" baseline="0" dirty="0" smtClean="0"/>
              <a:t>For a temporary period of time</a:t>
            </a:r>
          </a:p>
          <a:p>
            <a:pPr defTabSz="931774">
              <a:defRPr/>
            </a:pPr>
            <a:r>
              <a:rPr lang="en-US" b="0" i="0" u="none" baseline="0" dirty="0" smtClean="0"/>
              <a:t>In flesh – in the person of Jesus</a:t>
            </a:r>
            <a:endParaRPr lang="en-US" b="0" i="0" u="none" dirty="0" smtClean="0"/>
          </a:p>
          <a:p>
            <a:endParaRPr lang="en-US" dirty="0"/>
          </a:p>
        </p:txBody>
      </p:sp>
      <p:sp>
        <p:nvSpPr>
          <p:cNvPr id="4" name="Slide Number Placeholder 3"/>
          <p:cNvSpPr>
            <a:spLocks noGrp="1"/>
          </p:cNvSpPr>
          <p:nvPr>
            <p:ph type="sldNum" sz="quarter" idx="10"/>
          </p:nvPr>
        </p:nvSpPr>
        <p:spPr/>
        <p:txBody>
          <a:bodyPr/>
          <a:lstStyle/>
          <a:p>
            <a:fld id="{03EA3C23-DB4E-4AEE-A2D0-47CADF4AC1CC}" type="slidenum">
              <a:rPr lang="en-US" smtClean="0"/>
              <a:t>9</a:t>
            </a:fld>
            <a:endParaRPr lang="en-US"/>
          </a:p>
        </p:txBody>
      </p:sp>
    </p:spTree>
    <p:extLst>
      <p:ext uri="{BB962C8B-B14F-4D97-AF65-F5344CB8AC3E}">
        <p14:creationId xmlns:p14="http://schemas.microsoft.com/office/powerpoint/2010/main" val="38640071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CF53E86-F038-4C22-84CD-D8CCFBBE27DC}" type="datetimeFigureOut">
              <a:rPr lang="en-US" smtClean="0"/>
              <a:t>8/4/2013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316323-C129-4B8C-A21A-930770606603}" type="slidenum">
              <a:rPr lang="en-US" smtClean="0"/>
              <a:t>‹#›</a:t>
            </a:fld>
            <a:endParaRPr lang="en-US"/>
          </a:p>
        </p:txBody>
      </p:sp>
    </p:spTree>
    <p:extLst>
      <p:ext uri="{BB962C8B-B14F-4D97-AF65-F5344CB8AC3E}">
        <p14:creationId xmlns:p14="http://schemas.microsoft.com/office/powerpoint/2010/main" val="5838232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F53E86-F038-4C22-84CD-D8CCFBBE27DC}" type="datetimeFigureOut">
              <a:rPr lang="en-US" smtClean="0"/>
              <a:t>8/4/2013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316323-C129-4B8C-A21A-930770606603}" type="slidenum">
              <a:rPr lang="en-US" smtClean="0"/>
              <a:t>‹#›</a:t>
            </a:fld>
            <a:endParaRPr lang="en-US"/>
          </a:p>
        </p:txBody>
      </p:sp>
    </p:spTree>
    <p:extLst>
      <p:ext uri="{BB962C8B-B14F-4D97-AF65-F5344CB8AC3E}">
        <p14:creationId xmlns:p14="http://schemas.microsoft.com/office/powerpoint/2010/main" val="3561562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F53E86-F038-4C22-84CD-D8CCFBBE27DC}" type="datetimeFigureOut">
              <a:rPr lang="en-US" smtClean="0"/>
              <a:t>8/4/2013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316323-C129-4B8C-A21A-930770606603}" type="slidenum">
              <a:rPr lang="en-US" smtClean="0"/>
              <a:t>‹#›</a:t>
            </a:fld>
            <a:endParaRPr lang="en-US"/>
          </a:p>
        </p:txBody>
      </p:sp>
    </p:spTree>
    <p:extLst>
      <p:ext uri="{BB962C8B-B14F-4D97-AF65-F5344CB8AC3E}">
        <p14:creationId xmlns:p14="http://schemas.microsoft.com/office/powerpoint/2010/main" val="1599330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F53E86-F038-4C22-84CD-D8CCFBBE27DC}" type="datetimeFigureOut">
              <a:rPr lang="en-US" smtClean="0"/>
              <a:t>8/4/2013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316323-C129-4B8C-A21A-930770606603}" type="slidenum">
              <a:rPr lang="en-US" smtClean="0"/>
              <a:t>‹#›</a:t>
            </a:fld>
            <a:endParaRPr lang="en-US"/>
          </a:p>
        </p:txBody>
      </p:sp>
    </p:spTree>
    <p:extLst>
      <p:ext uri="{BB962C8B-B14F-4D97-AF65-F5344CB8AC3E}">
        <p14:creationId xmlns:p14="http://schemas.microsoft.com/office/powerpoint/2010/main" val="42668019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F53E86-F038-4C22-84CD-D8CCFBBE27DC}" type="datetimeFigureOut">
              <a:rPr lang="en-US" smtClean="0"/>
              <a:t>8/4/2013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316323-C129-4B8C-A21A-930770606603}" type="slidenum">
              <a:rPr lang="en-US" smtClean="0"/>
              <a:t>‹#›</a:t>
            </a:fld>
            <a:endParaRPr lang="en-US"/>
          </a:p>
        </p:txBody>
      </p:sp>
    </p:spTree>
    <p:extLst>
      <p:ext uri="{BB962C8B-B14F-4D97-AF65-F5344CB8AC3E}">
        <p14:creationId xmlns:p14="http://schemas.microsoft.com/office/powerpoint/2010/main" val="7476044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CF53E86-F038-4C22-84CD-D8CCFBBE27DC}" type="datetimeFigureOut">
              <a:rPr lang="en-US" smtClean="0"/>
              <a:t>8/4/2013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316323-C129-4B8C-A21A-930770606603}" type="slidenum">
              <a:rPr lang="en-US" smtClean="0"/>
              <a:t>‹#›</a:t>
            </a:fld>
            <a:endParaRPr lang="en-US"/>
          </a:p>
        </p:txBody>
      </p:sp>
    </p:spTree>
    <p:extLst>
      <p:ext uri="{BB962C8B-B14F-4D97-AF65-F5344CB8AC3E}">
        <p14:creationId xmlns:p14="http://schemas.microsoft.com/office/powerpoint/2010/main" val="3049937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CF53E86-F038-4C22-84CD-D8CCFBBE27DC}" type="datetimeFigureOut">
              <a:rPr lang="en-US" smtClean="0"/>
              <a:t>8/4/2013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316323-C129-4B8C-A21A-930770606603}" type="slidenum">
              <a:rPr lang="en-US" smtClean="0"/>
              <a:t>‹#›</a:t>
            </a:fld>
            <a:endParaRPr lang="en-US"/>
          </a:p>
        </p:txBody>
      </p:sp>
    </p:spTree>
    <p:extLst>
      <p:ext uri="{BB962C8B-B14F-4D97-AF65-F5344CB8AC3E}">
        <p14:creationId xmlns:p14="http://schemas.microsoft.com/office/powerpoint/2010/main" val="4158545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CF53E86-F038-4C22-84CD-D8CCFBBE27DC}" type="datetimeFigureOut">
              <a:rPr lang="en-US" smtClean="0"/>
              <a:t>8/4/2013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316323-C129-4B8C-A21A-930770606603}" type="slidenum">
              <a:rPr lang="en-US" smtClean="0"/>
              <a:t>‹#›</a:t>
            </a:fld>
            <a:endParaRPr lang="en-US"/>
          </a:p>
        </p:txBody>
      </p:sp>
    </p:spTree>
    <p:extLst>
      <p:ext uri="{BB962C8B-B14F-4D97-AF65-F5344CB8AC3E}">
        <p14:creationId xmlns:p14="http://schemas.microsoft.com/office/powerpoint/2010/main" val="83311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F53E86-F038-4C22-84CD-D8CCFBBE27DC}" type="datetimeFigureOut">
              <a:rPr lang="en-US" smtClean="0"/>
              <a:t>8/4/2013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316323-C129-4B8C-A21A-930770606603}" type="slidenum">
              <a:rPr lang="en-US" smtClean="0"/>
              <a:t>‹#›</a:t>
            </a:fld>
            <a:endParaRPr lang="en-US"/>
          </a:p>
        </p:txBody>
      </p:sp>
    </p:spTree>
    <p:extLst>
      <p:ext uri="{BB962C8B-B14F-4D97-AF65-F5344CB8AC3E}">
        <p14:creationId xmlns:p14="http://schemas.microsoft.com/office/powerpoint/2010/main" val="3831100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F53E86-F038-4C22-84CD-D8CCFBBE27DC}" type="datetimeFigureOut">
              <a:rPr lang="en-US" smtClean="0"/>
              <a:t>8/4/2013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316323-C129-4B8C-A21A-930770606603}" type="slidenum">
              <a:rPr lang="en-US" smtClean="0"/>
              <a:t>‹#›</a:t>
            </a:fld>
            <a:endParaRPr lang="en-US"/>
          </a:p>
        </p:txBody>
      </p:sp>
    </p:spTree>
    <p:extLst>
      <p:ext uri="{BB962C8B-B14F-4D97-AF65-F5344CB8AC3E}">
        <p14:creationId xmlns:p14="http://schemas.microsoft.com/office/powerpoint/2010/main" val="22103060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F53E86-F038-4C22-84CD-D8CCFBBE27DC}" type="datetimeFigureOut">
              <a:rPr lang="en-US" smtClean="0"/>
              <a:t>8/4/2013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316323-C129-4B8C-A21A-930770606603}" type="slidenum">
              <a:rPr lang="en-US" smtClean="0"/>
              <a:t>‹#›</a:t>
            </a:fld>
            <a:endParaRPr lang="en-US"/>
          </a:p>
        </p:txBody>
      </p:sp>
    </p:spTree>
    <p:extLst>
      <p:ext uri="{BB962C8B-B14F-4D97-AF65-F5344CB8AC3E}">
        <p14:creationId xmlns:p14="http://schemas.microsoft.com/office/powerpoint/2010/main" val="3277270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F53E86-F038-4C22-84CD-D8CCFBBE27DC}" type="datetimeFigureOut">
              <a:rPr lang="en-US" smtClean="0"/>
              <a:t>8/4/2013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316323-C129-4B8C-A21A-930770606603}" type="slidenum">
              <a:rPr lang="en-US" smtClean="0"/>
              <a:t>‹#›</a:t>
            </a:fld>
            <a:endParaRPr lang="en-US"/>
          </a:p>
        </p:txBody>
      </p:sp>
    </p:spTree>
    <p:extLst>
      <p:ext uri="{BB962C8B-B14F-4D97-AF65-F5344CB8AC3E}">
        <p14:creationId xmlns:p14="http://schemas.microsoft.com/office/powerpoint/2010/main" val="39036943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bensatterfield.weebly.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18.jpg"/></Relationships>
</file>

<file path=ppt/slides/_rels/slide26.xml.rels><?xml version="1.0" encoding="UTF-8" standalone="yes"?>
<Relationships xmlns="http://schemas.openxmlformats.org/package/2006/relationships"><Relationship Id="rId3" Type="http://schemas.openxmlformats.org/officeDocument/2006/relationships/hyperlink" Target="http://bensatterfield.weebly.com/"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1"/>
            <a:ext cx="7772400" cy="1600199"/>
          </a:xfrm>
        </p:spPr>
        <p:txBody>
          <a:bodyPr/>
          <a:lstStyle/>
          <a:p>
            <a:r>
              <a:rPr lang="en-US" b="1" dirty="0" smtClean="0"/>
              <a:t>God Sends His Son</a:t>
            </a:r>
            <a:endParaRPr lang="en-US" b="1" dirty="0"/>
          </a:p>
        </p:txBody>
      </p:sp>
      <p:sp>
        <p:nvSpPr>
          <p:cNvPr id="3" name="Subtitle 2"/>
          <p:cNvSpPr>
            <a:spLocks noGrp="1"/>
          </p:cNvSpPr>
          <p:nvPr>
            <p:ph type="subTitle" idx="1"/>
          </p:nvPr>
        </p:nvSpPr>
        <p:spPr>
          <a:xfrm>
            <a:off x="914400" y="2667000"/>
            <a:ext cx="7315200" cy="3200400"/>
          </a:xfrm>
        </p:spPr>
        <p:txBody>
          <a:bodyPr>
            <a:normAutofit fontScale="92500" lnSpcReduction="10000"/>
          </a:bodyPr>
          <a:lstStyle/>
          <a:p>
            <a:r>
              <a:rPr lang="en-US" dirty="0" smtClean="0">
                <a:solidFill>
                  <a:schemeClr val="tx1"/>
                </a:solidFill>
              </a:rPr>
              <a:t>The Son’s Identity (John 1: 1-2,14)</a:t>
            </a:r>
          </a:p>
          <a:p>
            <a:r>
              <a:rPr lang="en-US" dirty="0" smtClean="0">
                <a:solidFill>
                  <a:schemeClr val="tx1"/>
                </a:solidFill>
              </a:rPr>
              <a:t>The Son’s Purpose (John 1: 11-13,18, 29)</a:t>
            </a:r>
          </a:p>
          <a:p>
            <a:r>
              <a:rPr lang="en-US" dirty="0" smtClean="0">
                <a:solidFill>
                  <a:schemeClr val="tx1"/>
                </a:solidFill>
              </a:rPr>
              <a:t>The Son’s Ministry (Matthew 4: 17-24)</a:t>
            </a:r>
          </a:p>
          <a:p>
            <a:endParaRPr lang="en-US" dirty="0" smtClean="0">
              <a:solidFill>
                <a:schemeClr val="tx1"/>
              </a:solidFill>
            </a:endParaRPr>
          </a:p>
          <a:p>
            <a:r>
              <a:rPr lang="en-US" sz="3000" dirty="0">
                <a:solidFill>
                  <a:schemeClr val="tx1"/>
                </a:solidFill>
              </a:rPr>
              <a:t>This </a:t>
            </a:r>
            <a:r>
              <a:rPr lang="en-US" sz="3000" dirty="0" err="1">
                <a:solidFill>
                  <a:schemeClr val="tx1"/>
                </a:solidFill>
              </a:rPr>
              <a:t>powerpoint</a:t>
            </a:r>
            <a:r>
              <a:rPr lang="en-US" sz="3000" dirty="0">
                <a:solidFill>
                  <a:schemeClr val="tx1"/>
                </a:solidFill>
              </a:rPr>
              <a:t> is available at:</a:t>
            </a:r>
          </a:p>
          <a:p>
            <a:r>
              <a:rPr lang="en-US" sz="3000" dirty="0">
                <a:hlinkClick r:id="rId3"/>
              </a:rPr>
              <a:t>http://bensatterfield.weebly.com/</a:t>
            </a:r>
            <a:endParaRPr lang="en-US" sz="3000" dirty="0"/>
          </a:p>
          <a:p>
            <a:endParaRPr lang="en-US" dirty="0" smtClean="0">
              <a:solidFill>
                <a:schemeClr val="tx1"/>
              </a:solidFill>
            </a:endParaRPr>
          </a:p>
          <a:p>
            <a:endParaRPr lang="en-US" dirty="0">
              <a:solidFill>
                <a:schemeClr val="tx1"/>
              </a:solidFill>
            </a:endParaRPr>
          </a:p>
        </p:txBody>
      </p:sp>
      <p:sp>
        <p:nvSpPr>
          <p:cNvPr id="4" name="TextBox 3"/>
          <p:cNvSpPr txBox="1"/>
          <p:nvPr/>
        </p:nvSpPr>
        <p:spPr>
          <a:xfrm>
            <a:off x="1676400" y="6422571"/>
            <a:ext cx="5568640" cy="369332"/>
          </a:xfrm>
          <a:prstGeom prst="rect">
            <a:avLst/>
          </a:prstGeom>
          <a:noFill/>
        </p:spPr>
        <p:txBody>
          <a:bodyPr wrap="none" rtlCol="0">
            <a:spAutoFit/>
          </a:bodyPr>
          <a:lstStyle/>
          <a:p>
            <a:r>
              <a:rPr lang="en-US" dirty="0" smtClean="0"/>
              <a:t>Lifeway (2013). God’s Story: Covenant, Community, Christ</a:t>
            </a:r>
            <a:endParaRPr lang="en-US" dirty="0"/>
          </a:p>
        </p:txBody>
      </p:sp>
    </p:spTree>
    <p:extLst>
      <p:ext uri="{BB962C8B-B14F-4D97-AF65-F5344CB8AC3E}">
        <p14:creationId xmlns:p14="http://schemas.microsoft.com/office/powerpoint/2010/main" val="40383655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 Glory</a:t>
            </a:r>
            <a:endParaRPr lang="en-US" dirty="0"/>
          </a:p>
        </p:txBody>
      </p:sp>
      <p:sp>
        <p:nvSpPr>
          <p:cNvPr id="3" name="Content Placeholder 2"/>
          <p:cNvSpPr>
            <a:spLocks noGrp="1"/>
          </p:cNvSpPr>
          <p:nvPr>
            <p:ph idx="1"/>
          </p:nvPr>
        </p:nvSpPr>
        <p:spPr>
          <a:xfrm>
            <a:off x="457200" y="1600200"/>
            <a:ext cx="4191000" cy="4525963"/>
          </a:xfrm>
        </p:spPr>
        <p:txBody>
          <a:bodyPr/>
          <a:lstStyle/>
          <a:p>
            <a:pPr marL="0" indent="0">
              <a:buNone/>
            </a:pPr>
            <a:r>
              <a:rPr lang="en-US" dirty="0" smtClean="0"/>
              <a:t>“and we saw His Glory…”</a:t>
            </a:r>
          </a:p>
          <a:p>
            <a:r>
              <a:rPr lang="en-US" dirty="0" smtClean="0">
                <a:effectLst/>
              </a:rPr>
              <a:t>Saw (beheld): a long sustained look at..</a:t>
            </a:r>
          </a:p>
          <a:p>
            <a:r>
              <a:rPr lang="en-US" dirty="0" smtClean="0"/>
              <a:t>Glory of God expressed in Jesus</a:t>
            </a:r>
          </a:p>
          <a:p>
            <a:r>
              <a:rPr lang="en-US" dirty="0" smtClean="0">
                <a:effectLst/>
              </a:rPr>
              <a:t>God’s manifest presence with power</a:t>
            </a:r>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05400" y="1524000"/>
            <a:ext cx="3695700" cy="4046570"/>
          </a:xfrm>
          <a:prstGeom prst="rect">
            <a:avLst/>
          </a:prstGeom>
        </p:spPr>
      </p:pic>
    </p:spTree>
    <p:extLst>
      <p:ext uri="{BB962C8B-B14F-4D97-AF65-F5344CB8AC3E}">
        <p14:creationId xmlns:p14="http://schemas.microsoft.com/office/powerpoint/2010/main" val="40220203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Only Begotten </a:t>
            </a:r>
            <a:endParaRPr lang="en-US" dirty="0"/>
          </a:p>
        </p:txBody>
      </p:sp>
      <p:sp>
        <p:nvSpPr>
          <p:cNvPr id="3" name="Content Placeholder 2"/>
          <p:cNvSpPr>
            <a:spLocks noGrp="1"/>
          </p:cNvSpPr>
          <p:nvPr>
            <p:ph idx="1"/>
          </p:nvPr>
        </p:nvSpPr>
        <p:spPr>
          <a:xfrm>
            <a:off x="4419600" y="1600200"/>
            <a:ext cx="4267200" cy="4525963"/>
          </a:xfrm>
        </p:spPr>
        <p:txBody>
          <a:bodyPr>
            <a:normAutofit lnSpcReduction="10000"/>
          </a:bodyPr>
          <a:lstStyle/>
          <a:p>
            <a:pPr marL="0" indent="0">
              <a:buNone/>
            </a:pPr>
            <a:r>
              <a:rPr lang="en-US" dirty="0" smtClean="0"/>
              <a:t>“the </a:t>
            </a:r>
            <a:r>
              <a:rPr lang="en-US" u="sng" dirty="0" smtClean="0"/>
              <a:t>only begotten </a:t>
            </a:r>
            <a:r>
              <a:rPr lang="en-US" dirty="0" smtClean="0"/>
              <a:t>from the Father”</a:t>
            </a:r>
          </a:p>
          <a:p>
            <a:r>
              <a:rPr lang="en-US" i="1" dirty="0" err="1" smtClean="0">
                <a:effectLst/>
              </a:rPr>
              <a:t>Monogenēs</a:t>
            </a:r>
            <a:r>
              <a:rPr lang="en-US" i="1" dirty="0" smtClean="0">
                <a:effectLst/>
              </a:rPr>
              <a:t>: </a:t>
            </a:r>
          </a:p>
          <a:p>
            <a:pPr lvl="1"/>
            <a:r>
              <a:rPr lang="en-US" i="1" dirty="0" smtClean="0"/>
              <a:t>One and only</a:t>
            </a:r>
          </a:p>
          <a:p>
            <a:pPr lvl="1"/>
            <a:r>
              <a:rPr lang="en-US" i="1" dirty="0" smtClean="0">
                <a:effectLst/>
              </a:rPr>
              <a:t>One-of-a-kind</a:t>
            </a:r>
          </a:p>
          <a:p>
            <a:r>
              <a:rPr lang="en-US" dirty="0" smtClean="0"/>
              <a:t>Begotten – used here refers to </a:t>
            </a:r>
          </a:p>
          <a:p>
            <a:pPr lvl="1"/>
            <a:r>
              <a:rPr lang="en-US" dirty="0" smtClean="0"/>
              <a:t>Logos and the Father</a:t>
            </a:r>
          </a:p>
          <a:p>
            <a:pPr lvl="1"/>
            <a:r>
              <a:rPr lang="en-US" dirty="0" smtClean="0"/>
              <a:t>Eternal connection</a:t>
            </a:r>
            <a:endParaRPr lang="en-US" dirty="0"/>
          </a:p>
          <a:p>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0" y="1676400"/>
            <a:ext cx="3200400" cy="3962400"/>
          </a:xfrm>
          <a:prstGeom prst="rect">
            <a:avLst/>
          </a:prstGeom>
        </p:spPr>
      </p:pic>
    </p:spTree>
    <p:extLst>
      <p:ext uri="{BB962C8B-B14F-4D97-AF65-F5344CB8AC3E}">
        <p14:creationId xmlns:p14="http://schemas.microsoft.com/office/powerpoint/2010/main" val="17495824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Grace</a:t>
            </a:r>
            <a:endParaRPr lang="en-US" dirty="0"/>
          </a:p>
        </p:txBody>
      </p:sp>
      <p:sp>
        <p:nvSpPr>
          <p:cNvPr id="3" name="Content Placeholder 2"/>
          <p:cNvSpPr>
            <a:spLocks noGrp="1"/>
          </p:cNvSpPr>
          <p:nvPr>
            <p:ph idx="1"/>
          </p:nvPr>
        </p:nvSpPr>
        <p:spPr>
          <a:xfrm>
            <a:off x="4343400" y="1600200"/>
            <a:ext cx="4343400" cy="4525963"/>
          </a:xfrm>
        </p:spPr>
        <p:txBody>
          <a:bodyPr>
            <a:normAutofit fontScale="92500" lnSpcReduction="10000"/>
          </a:bodyPr>
          <a:lstStyle/>
          <a:p>
            <a:pPr marL="0" indent="0">
              <a:buNone/>
            </a:pPr>
            <a:r>
              <a:rPr lang="en-US" dirty="0" smtClean="0"/>
              <a:t>“..full of grace and truth.”</a:t>
            </a:r>
          </a:p>
          <a:p>
            <a:r>
              <a:rPr lang="en-US" dirty="0" smtClean="0"/>
              <a:t>Grace: </a:t>
            </a:r>
            <a:r>
              <a:rPr lang="en-US" i="1" dirty="0" err="1" smtClean="0"/>
              <a:t>Charis</a:t>
            </a:r>
            <a:r>
              <a:rPr lang="en-US" i="1" dirty="0" smtClean="0"/>
              <a:t> (unmerited favor)</a:t>
            </a:r>
          </a:p>
          <a:p>
            <a:pPr lvl="1"/>
            <a:r>
              <a:rPr lang="en-US" i="1" dirty="0" smtClean="0"/>
              <a:t>Ex 34:6. God says “I am rich in faithful love and truth.”</a:t>
            </a:r>
          </a:p>
          <a:p>
            <a:pPr lvl="1"/>
            <a:r>
              <a:rPr lang="en-US" i="1" dirty="0" smtClean="0"/>
              <a:t>Promise to Abraham (</a:t>
            </a:r>
            <a:r>
              <a:rPr lang="en-US" i="1" dirty="0"/>
              <a:t>Gen. </a:t>
            </a:r>
            <a:r>
              <a:rPr lang="en-US" i="1" dirty="0" smtClean="0"/>
              <a:t>22:18) fulfilled: “</a:t>
            </a:r>
            <a:r>
              <a:rPr lang="en-US" dirty="0" smtClean="0"/>
              <a:t>In </a:t>
            </a:r>
            <a:r>
              <a:rPr lang="en-US" dirty="0"/>
              <a:t>your </a:t>
            </a:r>
            <a:r>
              <a:rPr lang="en-US" dirty="0" smtClean="0"/>
              <a:t>seed </a:t>
            </a:r>
            <a:r>
              <a:rPr lang="en-US" dirty="0"/>
              <a:t>all the nations of the earth </a:t>
            </a:r>
            <a:r>
              <a:rPr lang="en-US" dirty="0" smtClean="0"/>
              <a:t>shall be </a:t>
            </a:r>
            <a:r>
              <a:rPr lang="en-US" dirty="0"/>
              <a:t>blessed</a:t>
            </a:r>
            <a:r>
              <a:rPr lang="en-US" dirty="0" smtClean="0"/>
              <a:t>,” (NASB)</a:t>
            </a:r>
            <a:endParaRPr lang="en-US" i="1"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6800" y="1752600"/>
            <a:ext cx="2286000" cy="4565374"/>
          </a:xfrm>
          <a:prstGeom prst="rect">
            <a:avLst/>
          </a:prstGeom>
        </p:spPr>
      </p:pic>
    </p:spTree>
    <p:extLst>
      <p:ext uri="{BB962C8B-B14F-4D97-AF65-F5344CB8AC3E}">
        <p14:creationId xmlns:p14="http://schemas.microsoft.com/office/powerpoint/2010/main" val="37392264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1</a:t>
            </a:r>
            <a:endParaRPr lang="en-US" dirty="0"/>
          </a:p>
        </p:txBody>
      </p:sp>
      <p:sp>
        <p:nvSpPr>
          <p:cNvPr id="3" name="Content Placeholder 2"/>
          <p:cNvSpPr>
            <a:spLocks noGrp="1"/>
          </p:cNvSpPr>
          <p:nvPr>
            <p:ph idx="1"/>
          </p:nvPr>
        </p:nvSpPr>
        <p:spPr/>
        <p:txBody>
          <a:bodyPr/>
          <a:lstStyle/>
          <a:p>
            <a:r>
              <a:rPr lang="en-US" baseline="30000" dirty="0" smtClean="0"/>
              <a:t>11 </a:t>
            </a:r>
            <a:r>
              <a:rPr lang="en-US" dirty="0" smtClean="0"/>
              <a:t>He came to His own, and those who were His own did not receive Him. </a:t>
            </a:r>
          </a:p>
          <a:p>
            <a:r>
              <a:rPr lang="en-US" baseline="30000" dirty="0" smtClean="0"/>
              <a:t>12 </a:t>
            </a:r>
            <a:r>
              <a:rPr lang="en-US" dirty="0" smtClean="0"/>
              <a:t>But as many as received Him, to them He gave the right to become children of God, </a:t>
            </a:r>
            <a:r>
              <a:rPr lang="en-US" i="1" dirty="0" smtClean="0"/>
              <a:t>even</a:t>
            </a:r>
            <a:r>
              <a:rPr lang="en-US" dirty="0" smtClean="0"/>
              <a:t> to those who believe in His name, </a:t>
            </a:r>
          </a:p>
          <a:p>
            <a:r>
              <a:rPr lang="en-US" baseline="30000" dirty="0" smtClean="0"/>
              <a:t>13 </a:t>
            </a:r>
            <a:r>
              <a:rPr lang="en-US" dirty="0" smtClean="0"/>
              <a:t>who were born, not of blood nor of the will of the flesh nor of the will of man, but of God. (NASB)</a:t>
            </a:r>
            <a:endParaRPr lang="en-US" dirty="0"/>
          </a:p>
        </p:txBody>
      </p:sp>
      <p:sp>
        <p:nvSpPr>
          <p:cNvPr id="4" name="TextBox 3"/>
          <p:cNvSpPr txBox="1"/>
          <p:nvPr/>
        </p:nvSpPr>
        <p:spPr>
          <a:xfrm>
            <a:off x="1219200" y="6356866"/>
            <a:ext cx="7772400" cy="369332"/>
          </a:xfrm>
          <a:prstGeom prst="rect">
            <a:avLst/>
          </a:prstGeom>
          <a:noFill/>
        </p:spPr>
        <p:txBody>
          <a:bodyPr wrap="square" rtlCol="0">
            <a:spAutoFit/>
          </a:bodyPr>
          <a:lstStyle/>
          <a:p>
            <a:r>
              <a:rPr lang="en-US" dirty="0" smtClean="0"/>
              <a:t>http://www.biblegateway.com/passage/?search=John%201&amp;version=NASB</a:t>
            </a:r>
            <a:endParaRPr lang="en-US" dirty="0"/>
          </a:p>
        </p:txBody>
      </p:sp>
    </p:spTree>
    <p:extLst>
      <p:ext uri="{BB962C8B-B14F-4D97-AF65-F5344CB8AC3E}">
        <p14:creationId xmlns:p14="http://schemas.microsoft.com/office/powerpoint/2010/main" val="18841322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1</a:t>
            </a:r>
            <a:endParaRPr lang="en-US" dirty="0"/>
          </a:p>
        </p:txBody>
      </p:sp>
      <p:sp>
        <p:nvSpPr>
          <p:cNvPr id="3" name="Content Placeholder 2"/>
          <p:cNvSpPr>
            <a:spLocks noGrp="1"/>
          </p:cNvSpPr>
          <p:nvPr>
            <p:ph idx="1"/>
          </p:nvPr>
        </p:nvSpPr>
        <p:spPr/>
        <p:txBody>
          <a:bodyPr/>
          <a:lstStyle/>
          <a:p>
            <a:r>
              <a:rPr lang="en-US" baseline="30000" dirty="0" smtClean="0"/>
              <a:t>18 </a:t>
            </a:r>
            <a:r>
              <a:rPr lang="en-US" dirty="0" smtClean="0"/>
              <a:t>No one has seen God at any time; the only begotten God who is in the bosom of the Father, He has explained </a:t>
            </a:r>
            <a:r>
              <a:rPr lang="en-US" i="1" dirty="0" smtClean="0"/>
              <a:t>Him</a:t>
            </a:r>
            <a:r>
              <a:rPr lang="en-US" dirty="0" smtClean="0"/>
              <a:t>. (NASB)</a:t>
            </a:r>
            <a:endParaRPr lang="en-US" dirty="0"/>
          </a:p>
        </p:txBody>
      </p:sp>
      <p:sp>
        <p:nvSpPr>
          <p:cNvPr id="4" name="TextBox 3"/>
          <p:cNvSpPr txBox="1"/>
          <p:nvPr/>
        </p:nvSpPr>
        <p:spPr>
          <a:xfrm>
            <a:off x="1219200" y="6356866"/>
            <a:ext cx="7772400" cy="369332"/>
          </a:xfrm>
          <a:prstGeom prst="rect">
            <a:avLst/>
          </a:prstGeom>
          <a:noFill/>
        </p:spPr>
        <p:txBody>
          <a:bodyPr wrap="square" rtlCol="0">
            <a:spAutoFit/>
          </a:bodyPr>
          <a:lstStyle/>
          <a:p>
            <a:r>
              <a:rPr lang="en-US" dirty="0" smtClean="0"/>
              <a:t>http://www.biblegateway.com/passage/?search=John%201&amp;version=NASB</a:t>
            </a:r>
            <a:endParaRPr lang="en-US" dirty="0"/>
          </a:p>
        </p:txBody>
      </p:sp>
    </p:spTree>
    <p:extLst>
      <p:ext uri="{BB962C8B-B14F-4D97-AF65-F5344CB8AC3E}">
        <p14:creationId xmlns:p14="http://schemas.microsoft.com/office/powerpoint/2010/main" val="18841322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Son’s Purpose</a:t>
            </a:r>
            <a:endParaRPr lang="en-US" dirty="0"/>
          </a:p>
        </p:txBody>
      </p:sp>
      <p:sp>
        <p:nvSpPr>
          <p:cNvPr id="3" name="Content Placeholder 2"/>
          <p:cNvSpPr>
            <a:spLocks noGrp="1"/>
          </p:cNvSpPr>
          <p:nvPr>
            <p:ph idx="1"/>
          </p:nvPr>
        </p:nvSpPr>
        <p:spPr>
          <a:xfrm>
            <a:off x="457200" y="1600200"/>
            <a:ext cx="4191000" cy="4525963"/>
          </a:xfrm>
        </p:spPr>
        <p:txBody>
          <a:bodyPr>
            <a:normAutofit fontScale="92500" lnSpcReduction="20000"/>
          </a:bodyPr>
          <a:lstStyle/>
          <a:p>
            <a:pPr marL="0" indent="0">
              <a:buNone/>
            </a:pPr>
            <a:r>
              <a:rPr lang="en-US" dirty="0" smtClean="0"/>
              <a:t>1. To reach his </a:t>
            </a:r>
            <a:r>
              <a:rPr lang="en-US" u="sng" dirty="0" smtClean="0"/>
              <a:t>own</a:t>
            </a:r>
            <a:r>
              <a:rPr lang="en-US" dirty="0" smtClean="0"/>
              <a:t> people</a:t>
            </a:r>
          </a:p>
          <a:p>
            <a:r>
              <a:rPr lang="en-US" dirty="0" smtClean="0"/>
              <a:t>God had called Hebrews to be a holy nation and kingdom of priests (Ex 19:6)</a:t>
            </a:r>
          </a:p>
          <a:p>
            <a:r>
              <a:rPr lang="en-US" dirty="0" smtClean="0"/>
              <a:t>Jesus reached out to them</a:t>
            </a:r>
          </a:p>
          <a:p>
            <a:r>
              <a:rPr lang="en-US" dirty="0" smtClean="0"/>
              <a:t>However many </a:t>
            </a:r>
            <a:r>
              <a:rPr lang="en-US" i="1" dirty="0" smtClean="0"/>
              <a:t>of His own </a:t>
            </a:r>
            <a:r>
              <a:rPr lang="en-US" dirty="0" smtClean="0"/>
              <a:t>did not receive Him</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37352" y="1752600"/>
            <a:ext cx="3901823" cy="4419600"/>
          </a:xfrm>
          <a:prstGeom prst="rect">
            <a:avLst/>
          </a:prstGeom>
        </p:spPr>
      </p:pic>
    </p:spTree>
    <p:extLst>
      <p:ext uri="{BB962C8B-B14F-4D97-AF65-F5344CB8AC3E}">
        <p14:creationId xmlns:p14="http://schemas.microsoft.com/office/powerpoint/2010/main" val="17367999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Son’s Purpose</a:t>
            </a:r>
          </a:p>
        </p:txBody>
      </p:sp>
      <p:sp>
        <p:nvSpPr>
          <p:cNvPr id="3" name="Content Placeholder 2"/>
          <p:cNvSpPr>
            <a:spLocks noGrp="1"/>
          </p:cNvSpPr>
          <p:nvPr>
            <p:ph idx="1"/>
          </p:nvPr>
        </p:nvSpPr>
        <p:spPr>
          <a:xfrm>
            <a:off x="4114800" y="1600200"/>
            <a:ext cx="4800600" cy="4525963"/>
          </a:xfrm>
        </p:spPr>
        <p:txBody>
          <a:bodyPr>
            <a:normAutofit fontScale="70000" lnSpcReduction="20000"/>
          </a:bodyPr>
          <a:lstStyle/>
          <a:p>
            <a:pPr marL="0" indent="0">
              <a:buNone/>
            </a:pPr>
            <a:r>
              <a:rPr lang="en-US" dirty="0" smtClean="0"/>
              <a:t>2. To redeem all who would receive Him</a:t>
            </a:r>
          </a:p>
          <a:p>
            <a:r>
              <a:rPr lang="en-US" dirty="0" smtClean="0"/>
              <a:t>“Redeem” from slave trade meaning to purchase freedom of one who is in slavery</a:t>
            </a:r>
          </a:p>
          <a:p>
            <a:r>
              <a:rPr lang="en-US" dirty="0" smtClean="0"/>
              <a:t>Receive (in </a:t>
            </a:r>
            <a:r>
              <a:rPr lang="en-US" dirty="0"/>
              <a:t>G</a:t>
            </a:r>
            <a:r>
              <a:rPr lang="en-US" dirty="0" smtClean="0"/>
              <a:t>reek means to “take hold” or  “to accept” as truth)</a:t>
            </a:r>
          </a:p>
          <a:p>
            <a:pPr lvl="1"/>
            <a:r>
              <a:rPr lang="en-US" dirty="0" smtClean="0"/>
              <a:t>To receive Him  is to believe on His name</a:t>
            </a:r>
          </a:p>
          <a:p>
            <a:pPr lvl="1"/>
            <a:r>
              <a:rPr lang="en-US" dirty="0" smtClean="0"/>
              <a:t>Believe (in </a:t>
            </a:r>
            <a:r>
              <a:rPr lang="en-US" dirty="0"/>
              <a:t>G</a:t>
            </a:r>
            <a:r>
              <a:rPr lang="en-US" dirty="0" smtClean="0"/>
              <a:t>reek means “continuing action”)</a:t>
            </a:r>
          </a:p>
          <a:p>
            <a:r>
              <a:rPr lang="en-US" dirty="0" smtClean="0"/>
              <a:t>“He gave them the right to be children of God”</a:t>
            </a:r>
          </a:p>
          <a:p>
            <a:pPr lvl="1"/>
            <a:r>
              <a:rPr lang="en-US" dirty="0" smtClean="0"/>
              <a:t>“Right” (in Greek indicates “authority”)</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599" y="1676400"/>
            <a:ext cx="3165175" cy="3733800"/>
          </a:xfrm>
          <a:prstGeom prst="rect">
            <a:avLst/>
          </a:prstGeom>
        </p:spPr>
      </p:pic>
    </p:spTree>
    <p:extLst>
      <p:ext uri="{BB962C8B-B14F-4D97-AF65-F5344CB8AC3E}">
        <p14:creationId xmlns:p14="http://schemas.microsoft.com/office/powerpoint/2010/main" val="10828050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Son’s Purpose</a:t>
            </a:r>
          </a:p>
        </p:txBody>
      </p:sp>
      <p:sp>
        <p:nvSpPr>
          <p:cNvPr id="3" name="Content Placeholder 2"/>
          <p:cNvSpPr>
            <a:spLocks noGrp="1"/>
          </p:cNvSpPr>
          <p:nvPr>
            <p:ph idx="1"/>
          </p:nvPr>
        </p:nvSpPr>
        <p:spPr>
          <a:xfrm>
            <a:off x="457200" y="1600200"/>
            <a:ext cx="4114800" cy="4525963"/>
          </a:xfrm>
        </p:spPr>
        <p:txBody>
          <a:bodyPr/>
          <a:lstStyle/>
          <a:p>
            <a:pPr marL="0" indent="0">
              <a:buNone/>
            </a:pPr>
            <a:r>
              <a:rPr lang="en-US" dirty="0" smtClean="0"/>
              <a:t>3. To manifest the will of God.</a:t>
            </a:r>
          </a:p>
          <a:p>
            <a:r>
              <a:rPr lang="en-US" dirty="0" smtClean="0"/>
              <a:t>Rebirth</a:t>
            </a:r>
          </a:p>
          <a:p>
            <a:r>
              <a:rPr lang="en-US" dirty="0" smtClean="0"/>
              <a:t>Spiritual vs. human flesh</a:t>
            </a:r>
          </a:p>
          <a:p>
            <a:r>
              <a:rPr lang="en-US" dirty="0" smtClean="0"/>
              <a:t>Will of God vs. will of man</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33187" y="1973522"/>
            <a:ext cx="3915513" cy="2903278"/>
          </a:xfrm>
          <a:prstGeom prst="rect">
            <a:avLst/>
          </a:prstGeom>
        </p:spPr>
      </p:pic>
    </p:spTree>
    <p:extLst>
      <p:ext uri="{BB962C8B-B14F-4D97-AF65-F5344CB8AC3E}">
        <p14:creationId xmlns:p14="http://schemas.microsoft.com/office/powerpoint/2010/main" val="10828050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Son’s Purpose</a:t>
            </a:r>
          </a:p>
        </p:txBody>
      </p:sp>
      <p:sp>
        <p:nvSpPr>
          <p:cNvPr id="3" name="Content Placeholder 2"/>
          <p:cNvSpPr>
            <a:spLocks noGrp="1"/>
          </p:cNvSpPr>
          <p:nvPr>
            <p:ph idx="1"/>
          </p:nvPr>
        </p:nvSpPr>
        <p:spPr>
          <a:xfrm>
            <a:off x="4495800" y="1600200"/>
            <a:ext cx="4191000" cy="4525963"/>
          </a:xfrm>
        </p:spPr>
        <p:txBody>
          <a:bodyPr>
            <a:normAutofit fontScale="92500" lnSpcReduction="20000"/>
          </a:bodyPr>
          <a:lstStyle/>
          <a:p>
            <a:pPr marL="0" indent="0">
              <a:buNone/>
            </a:pPr>
            <a:r>
              <a:rPr lang="en-US" dirty="0" smtClean="0"/>
              <a:t>4. To reveal God (John 1:18)</a:t>
            </a:r>
          </a:p>
          <a:p>
            <a:r>
              <a:rPr lang="en-US" dirty="0" smtClean="0"/>
              <a:t>“No one has ever seen God”</a:t>
            </a:r>
          </a:p>
          <a:p>
            <a:r>
              <a:rPr lang="en-US" dirty="0" smtClean="0"/>
              <a:t>Jesus unique relationship with Father</a:t>
            </a:r>
          </a:p>
          <a:p>
            <a:pPr lvl="1"/>
            <a:r>
              <a:rPr lang="en-US" dirty="0" smtClean="0"/>
              <a:t>One and only Son</a:t>
            </a:r>
          </a:p>
          <a:p>
            <a:pPr lvl="1"/>
            <a:r>
              <a:rPr lang="en-US" dirty="0" smtClean="0"/>
              <a:t>At Father’s side</a:t>
            </a:r>
          </a:p>
          <a:p>
            <a:r>
              <a:rPr lang="en-US" dirty="0" smtClean="0"/>
              <a:t>Jesus </a:t>
            </a:r>
            <a:r>
              <a:rPr lang="en-US" i="1" dirty="0" smtClean="0"/>
              <a:t>revealed</a:t>
            </a:r>
            <a:r>
              <a:rPr lang="en-US" dirty="0" smtClean="0"/>
              <a:t> Him (Gr. ~exegesis)</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9332" y="1752600"/>
            <a:ext cx="3764044" cy="3733800"/>
          </a:xfrm>
          <a:prstGeom prst="rect">
            <a:avLst/>
          </a:prstGeom>
        </p:spPr>
      </p:pic>
    </p:spTree>
    <p:extLst>
      <p:ext uri="{BB962C8B-B14F-4D97-AF65-F5344CB8AC3E}">
        <p14:creationId xmlns:p14="http://schemas.microsoft.com/office/powerpoint/2010/main" val="17214073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Son’s Purpose</a:t>
            </a:r>
          </a:p>
        </p:txBody>
      </p:sp>
      <p:sp>
        <p:nvSpPr>
          <p:cNvPr id="3" name="Content Placeholder 2"/>
          <p:cNvSpPr>
            <a:spLocks noGrp="1"/>
          </p:cNvSpPr>
          <p:nvPr>
            <p:ph idx="1"/>
          </p:nvPr>
        </p:nvSpPr>
        <p:spPr>
          <a:xfrm>
            <a:off x="457200" y="1600200"/>
            <a:ext cx="4114800" cy="4525963"/>
          </a:xfrm>
        </p:spPr>
        <p:txBody>
          <a:bodyPr>
            <a:normAutofit fontScale="92500" lnSpcReduction="10000"/>
          </a:bodyPr>
          <a:lstStyle/>
          <a:p>
            <a:pPr marL="0" indent="0">
              <a:buNone/>
            </a:pPr>
            <a:r>
              <a:rPr lang="en-US" dirty="0" smtClean="0"/>
              <a:t>5. To take away the world’s sin  (John 1:29)</a:t>
            </a:r>
          </a:p>
          <a:p>
            <a:r>
              <a:rPr lang="en-US" dirty="0" smtClean="0"/>
              <a:t>John the Baptist calls attention to Jesus: </a:t>
            </a:r>
          </a:p>
          <a:p>
            <a:pPr lvl="1"/>
            <a:r>
              <a:rPr lang="en-US" dirty="0" smtClean="0"/>
              <a:t>“Behold the Lamb of God…</a:t>
            </a:r>
          </a:p>
          <a:p>
            <a:pPr lvl="1"/>
            <a:r>
              <a:rPr lang="en-US" dirty="0" smtClean="0"/>
              <a:t>“who takes away the sin of the world!” </a:t>
            </a:r>
          </a:p>
          <a:p>
            <a:r>
              <a:rPr lang="en-US" dirty="0" smtClean="0"/>
              <a:t>Sin vs. sins</a:t>
            </a:r>
          </a:p>
          <a:p>
            <a:r>
              <a:rPr lang="en-US" dirty="0" smtClean="0"/>
              <a:t>Sins of the world</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58046" y="1676400"/>
            <a:ext cx="4081130" cy="4495800"/>
          </a:xfrm>
          <a:prstGeom prst="rect">
            <a:avLst/>
          </a:prstGeom>
        </p:spPr>
      </p:pic>
    </p:spTree>
    <p:extLst>
      <p:ext uri="{BB962C8B-B14F-4D97-AF65-F5344CB8AC3E}">
        <p14:creationId xmlns:p14="http://schemas.microsoft.com/office/powerpoint/2010/main" val="17214073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 you were a collector…</a:t>
            </a:r>
            <a:endParaRPr lang="en-US" dirty="0"/>
          </a:p>
        </p:txBody>
      </p:sp>
      <p:sp>
        <p:nvSpPr>
          <p:cNvPr id="3" name="Content Placeholder 2"/>
          <p:cNvSpPr>
            <a:spLocks noGrp="1"/>
          </p:cNvSpPr>
          <p:nvPr>
            <p:ph idx="1"/>
          </p:nvPr>
        </p:nvSpPr>
        <p:spPr>
          <a:xfrm>
            <a:off x="457200" y="1600200"/>
            <a:ext cx="4191000" cy="4525963"/>
          </a:xfrm>
        </p:spPr>
        <p:txBody>
          <a:bodyPr/>
          <a:lstStyle/>
          <a:p>
            <a:pPr marL="0" indent="0">
              <a:buNone/>
            </a:pPr>
            <a:r>
              <a:rPr lang="en-US" dirty="0" smtClean="0"/>
              <a:t>and  you came across something you knew was: </a:t>
            </a:r>
          </a:p>
          <a:p>
            <a:r>
              <a:rPr lang="en-US" dirty="0" smtClean="0"/>
              <a:t>unique, </a:t>
            </a:r>
          </a:p>
          <a:p>
            <a:r>
              <a:rPr lang="en-US" dirty="0" smtClean="0"/>
              <a:t>highly sought after </a:t>
            </a:r>
          </a:p>
          <a:p>
            <a:r>
              <a:rPr lang="en-US" dirty="0" smtClean="0"/>
              <a:t>in good condition </a:t>
            </a:r>
          </a:p>
          <a:p>
            <a:pPr marL="0" indent="0">
              <a:buNone/>
            </a:pPr>
            <a:r>
              <a:rPr lang="en-US" dirty="0" smtClean="0"/>
              <a:t>what would you do?</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31227" y="1905000"/>
            <a:ext cx="4000499" cy="3429000"/>
          </a:xfrm>
          <a:prstGeom prst="rect">
            <a:avLst/>
          </a:prstGeom>
        </p:spPr>
      </p:pic>
    </p:spTree>
    <p:extLst>
      <p:ext uri="{BB962C8B-B14F-4D97-AF65-F5344CB8AC3E}">
        <p14:creationId xmlns:p14="http://schemas.microsoft.com/office/powerpoint/2010/main" val="4901290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Matthew </a:t>
            </a:r>
            <a:r>
              <a:rPr lang="en-US" dirty="0" smtClean="0"/>
              <a:t>4:17-24</a:t>
            </a:r>
            <a:endParaRPr lang="en-US" dirty="0"/>
          </a:p>
        </p:txBody>
      </p:sp>
      <p:sp>
        <p:nvSpPr>
          <p:cNvPr id="3" name="Content Placeholder 2"/>
          <p:cNvSpPr>
            <a:spLocks noGrp="1"/>
          </p:cNvSpPr>
          <p:nvPr>
            <p:ph idx="1"/>
          </p:nvPr>
        </p:nvSpPr>
        <p:spPr>
          <a:xfrm>
            <a:off x="457200" y="1646237"/>
            <a:ext cx="8229600" cy="4525963"/>
          </a:xfrm>
        </p:spPr>
        <p:txBody>
          <a:bodyPr>
            <a:normAutofit fontScale="92500" lnSpcReduction="10000"/>
          </a:bodyPr>
          <a:lstStyle/>
          <a:p>
            <a:r>
              <a:rPr lang="en-US" baseline="30000" dirty="0" smtClean="0"/>
              <a:t>17 </a:t>
            </a:r>
            <a:r>
              <a:rPr lang="en-US" dirty="0" smtClean="0"/>
              <a:t>From that time Jesus began to preach and say, “Repent, for the kingdom of heaven is at hand.”</a:t>
            </a:r>
          </a:p>
          <a:p>
            <a:r>
              <a:rPr lang="en-US" baseline="30000" dirty="0" smtClean="0"/>
              <a:t>18 </a:t>
            </a:r>
            <a:r>
              <a:rPr lang="en-US" dirty="0" smtClean="0"/>
              <a:t>Now as Jesus was walking by the Sea of Galilee, He saw two brothers, Simon who was called Peter, and Andrew his brother, casting a net into the sea; for they were fishermen. </a:t>
            </a:r>
          </a:p>
          <a:p>
            <a:r>
              <a:rPr lang="en-US" baseline="30000" dirty="0" smtClean="0"/>
              <a:t>19 </a:t>
            </a:r>
            <a:r>
              <a:rPr lang="en-US" dirty="0" smtClean="0"/>
              <a:t>And He *said to them, “Follow Me, and I will make you fishers of men.” </a:t>
            </a:r>
          </a:p>
          <a:p>
            <a:r>
              <a:rPr lang="en-US" baseline="30000" dirty="0" smtClean="0"/>
              <a:t>20 </a:t>
            </a:r>
            <a:r>
              <a:rPr lang="en-US" dirty="0" smtClean="0"/>
              <a:t>Immediately they left their nets and followed Him. (NASB)</a:t>
            </a:r>
          </a:p>
        </p:txBody>
      </p:sp>
      <p:sp>
        <p:nvSpPr>
          <p:cNvPr id="4" name="TextBox 3"/>
          <p:cNvSpPr txBox="1"/>
          <p:nvPr/>
        </p:nvSpPr>
        <p:spPr>
          <a:xfrm>
            <a:off x="1219200" y="6356866"/>
            <a:ext cx="7772400" cy="369332"/>
          </a:xfrm>
          <a:prstGeom prst="rect">
            <a:avLst/>
          </a:prstGeom>
          <a:noFill/>
        </p:spPr>
        <p:txBody>
          <a:bodyPr wrap="square" rtlCol="0">
            <a:spAutoFit/>
          </a:bodyPr>
          <a:lstStyle/>
          <a:p>
            <a:r>
              <a:rPr lang="en-US" dirty="0" smtClean="0"/>
              <a:t>http://www.biblegateway.com/passage/?search=Matt%204&amp;version=NASB</a:t>
            </a:r>
            <a:endParaRPr lang="en-US" dirty="0"/>
          </a:p>
        </p:txBody>
      </p:sp>
    </p:spTree>
    <p:extLst>
      <p:ext uri="{BB962C8B-B14F-4D97-AF65-F5344CB8AC3E}">
        <p14:creationId xmlns:p14="http://schemas.microsoft.com/office/powerpoint/2010/main" val="18841322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Matthew </a:t>
            </a:r>
            <a:r>
              <a:rPr lang="en-US" dirty="0" smtClean="0"/>
              <a:t>4:17-24</a:t>
            </a:r>
            <a:endParaRPr lang="en-US" dirty="0"/>
          </a:p>
        </p:txBody>
      </p:sp>
      <p:sp>
        <p:nvSpPr>
          <p:cNvPr id="3" name="Content Placeholder 2"/>
          <p:cNvSpPr>
            <a:spLocks noGrp="1"/>
          </p:cNvSpPr>
          <p:nvPr>
            <p:ph idx="1"/>
          </p:nvPr>
        </p:nvSpPr>
        <p:spPr>
          <a:xfrm>
            <a:off x="457200" y="1646237"/>
            <a:ext cx="8229600" cy="4525963"/>
          </a:xfrm>
        </p:spPr>
        <p:txBody>
          <a:bodyPr>
            <a:normAutofit fontScale="92500" lnSpcReduction="20000"/>
          </a:bodyPr>
          <a:lstStyle/>
          <a:p>
            <a:r>
              <a:rPr lang="en-US" baseline="30000" dirty="0" smtClean="0"/>
              <a:t>21 </a:t>
            </a:r>
            <a:r>
              <a:rPr lang="en-US" dirty="0" smtClean="0"/>
              <a:t>Going on from there He saw two other brothers, James the </a:t>
            </a:r>
            <a:r>
              <a:rPr lang="en-US" i="1" dirty="0" smtClean="0"/>
              <a:t>son</a:t>
            </a:r>
            <a:r>
              <a:rPr lang="en-US" dirty="0" smtClean="0"/>
              <a:t> of Zebedee, and John his brother, in the boat with Zebedee their father, mending their nets; and He called them. </a:t>
            </a:r>
          </a:p>
          <a:p>
            <a:r>
              <a:rPr lang="en-US" baseline="30000" dirty="0" smtClean="0"/>
              <a:t>22 </a:t>
            </a:r>
            <a:r>
              <a:rPr lang="en-US" dirty="0" smtClean="0"/>
              <a:t>Immediately they left the boat and their father, and followed Him.</a:t>
            </a:r>
          </a:p>
          <a:p>
            <a:r>
              <a:rPr lang="en-US" baseline="30000" dirty="0" smtClean="0"/>
              <a:t>23 </a:t>
            </a:r>
            <a:r>
              <a:rPr lang="en-US" dirty="0" smtClean="0"/>
              <a:t>Jesus was going throughout all Galilee, teaching in their synagogues and proclaiming the gospel of the kingdom, and healing every kind of disease and every kind of sickness among the people.(NASB)</a:t>
            </a:r>
            <a:endParaRPr lang="en-US" dirty="0"/>
          </a:p>
        </p:txBody>
      </p:sp>
      <p:sp>
        <p:nvSpPr>
          <p:cNvPr id="4" name="TextBox 3"/>
          <p:cNvSpPr txBox="1"/>
          <p:nvPr/>
        </p:nvSpPr>
        <p:spPr>
          <a:xfrm>
            <a:off x="1219200" y="6356866"/>
            <a:ext cx="7772400" cy="369332"/>
          </a:xfrm>
          <a:prstGeom prst="rect">
            <a:avLst/>
          </a:prstGeom>
          <a:noFill/>
        </p:spPr>
        <p:txBody>
          <a:bodyPr wrap="square" rtlCol="0">
            <a:spAutoFit/>
          </a:bodyPr>
          <a:lstStyle/>
          <a:p>
            <a:r>
              <a:rPr lang="en-US" dirty="0" smtClean="0"/>
              <a:t>http://www.biblegateway.com/passage/?search=Matt%204&amp;version=NASB</a:t>
            </a:r>
            <a:endParaRPr lang="en-US" dirty="0"/>
          </a:p>
        </p:txBody>
      </p:sp>
    </p:spTree>
    <p:extLst>
      <p:ext uri="{BB962C8B-B14F-4D97-AF65-F5344CB8AC3E}">
        <p14:creationId xmlns:p14="http://schemas.microsoft.com/office/powerpoint/2010/main" val="23127771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Matthew </a:t>
            </a:r>
            <a:r>
              <a:rPr lang="en-US" dirty="0" smtClean="0"/>
              <a:t>4:17-24</a:t>
            </a:r>
            <a:endParaRPr lang="en-US" dirty="0"/>
          </a:p>
        </p:txBody>
      </p:sp>
      <p:sp>
        <p:nvSpPr>
          <p:cNvPr id="3" name="Content Placeholder 2"/>
          <p:cNvSpPr>
            <a:spLocks noGrp="1"/>
          </p:cNvSpPr>
          <p:nvPr>
            <p:ph idx="1"/>
          </p:nvPr>
        </p:nvSpPr>
        <p:spPr>
          <a:xfrm>
            <a:off x="457200" y="1646237"/>
            <a:ext cx="8229600" cy="4525963"/>
          </a:xfrm>
        </p:spPr>
        <p:txBody>
          <a:bodyPr>
            <a:normAutofit/>
          </a:bodyPr>
          <a:lstStyle/>
          <a:p>
            <a:r>
              <a:rPr lang="en-US" baseline="30000" dirty="0" smtClean="0"/>
              <a:t>24 </a:t>
            </a:r>
            <a:r>
              <a:rPr lang="en-US" dirty="0" smtClean="0"/>
              <a:t>The news about Him spread throughout all Syria; and they brought to Him all who were ill, those suffering with various diseases and pains, demoniacs, epileptics, paralytics; and He healed them. (NASB)</a:t>
            </a:r>
            <a:endParaRPr lang="en-US" dirty="0"/>
          </a:p>
        </p:txBody>
      </p:sp>
      <p:sp>
        <p:nvSpPr>
          <p:cNvPr id="4" name="TextBox 3"/>
          <p:cNvSpPr txBox="1"/>
          <p:nvPr/>
        </p:nvSpPr>
        <p:spPr>
          <a:xfrm>
            <a:off x="1219200" y="6356866"/>
            <a:ext cx="7772400" cy="369332"/>
          </a:xfrm>
          <a:prstGeom prst="rect">
            <a:avLst/>
          </a:prstGeom>
          <a:noFill/>
        </p:spPr>
        <p:txBody>
          <a:bodyPr wrap="square" rtlCol="0">
            <a:spAutoFit/>
          </a:bodyPr>
          <a:lstStyle/>
          <a:p>
            <a:r>
              <a:rPr lang="en-US" dirty="0" smtClean="0"/>
              <a:t>http://www.biblegateway.com/passage/?search=Matt%204&amp;version=NASB</a:t>
            </a:r>
            <a:endParaRPr lang="en-US" dirty="0"/>
          </a:p>
        </p:txBody>
      </p:sp>
    </p:spTree>
    <p:extLst>
      <p:ext uri="{BB962C8B-B14F-4D97-AF65-F5344CB8AC3E}">
        <p14:creationId xmlns:p14="http://schemas.microsoft.com/office/powerpoint/2010/main" val="42522919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Son’s Ministry</a:t>
            </a:r>
            <a:endParaRPr lang="en-US" dirty="0"/>
          </a:p>
        </p:txBody>
      </p:sp>
      <p:sp>
        <p:nvSpPr>
          <p:cNvPr id="3" name="Content Placeholder 2"/>
          <p:cNvSpPr>
            <a:spLocks noGrp="1"/>
          </p:cNvSpPr>
          <p:nvPr>
            <p:ph idx="1"/>
          </p:nvPr>
        </p:nvSpPr>
        <p:spPr>
          <a:xfrm>
            <a:off x="3657600" y="1600200"/>
            <a:ext cx="5461379" cy="4525963"/>
          </a:xfrm>
        </p:spPr>
        <p:txBody>
          <a:bodyPr>
            <a:normAutofit fontScale="85000" lnSpcReduction="10000"/>
          </a:bodyPr>
          <a:lstStyle/>
          <a:p>
            <a:r>
              <a:rPr lang="en-US" dirty="0" smtClean="0"/>
              <a:t>Jesus preached:</a:t>
            </a:r>
          </a:p>
          <a:p>
            <a:pPr lvl="1"/>
            <a:r>
              <a:rPr lang="en-US" dirty="0" smtClean="0"/>
              <a:t>Repent (</a:t>
            </a:r>
            <a:r>
              <a:rPr lang="en-US" i="1" dirty="0" err="1" smtClean="0"/>
              <a:t>Metanoeo</a:t>
            </a:r>
            <a:r>
              <a:rPr lang="en-US" i="1" dirty="0" smtClean="0"/>
              <a:t>,</a:t>
            </a:r>
            <a:r>
              <a:rPr lang="en-US" dirty="0" smtClean="0"/>
              <a:t> </a:t>
            </a:r>
            <a:r>
              <a:rPr lang="en-US" dirty="0"/>
              <a:t>Gr</a:t>
            </a:r>
            <a:r>
              <a:rPr lang="en-US" dirty="0" smtClean="0"/>
              <a:t>.)</a:t>
            </a:r>
          </a:p>
          <a:p>
            <a:pPr lvl="1"/>
            <a:r>
              <a:rPr lang="en-US" dirty="0" smtClean="0"/>
              <a:t>The Kingdom of Heaven  is at Hand </a:t>
            </a:r>
          </a:p>
          <a:p>
            <a:r>
              <a:rPr lang="en-US" dirty="0"/>
              <a:t>His ministry was marked </a:t>
            </a:r>
            <a:r>
              <a:rPr lang="en-US" dirty="0" smtClean="0"/>
              <a:t>by</a:t>
            </a:r>
          </a:p>
          <a:p>
            <a:pPr lvl="1"/>
            <a:r>
              <a:rPr lang="en-US" dirty="0" smtClean="0"/>
              <a:t>Preaching (</a:t>
            </a:r>
            <a:r>
              <a:rPr lang="en-US" dirty="0" err="1" smtClean="0"/>
              <a:t>Kerusso</a:t>
            </a:r>
            <a:r>
              <a:rPr lang="en-US" dirty="0" smtClean="0"/>
              <a:t>, Gr.) proclaim good news</a:t>
            </a:r>
          </a:p>
          <a:p>
            <a:pPr lvl="1"/>
            <a:r>
              <a:rPr lang="en-US" dirty="0" smtClean="0"/>
              <a:t>Teaching (</a:t>
            </a:r>
            <a:r>
              <a:rPr lang="en-US" dirty="0" err="1" smtClean="0"/>
              <a:t>didasko</a:t>
            </a:r>
            <a:r>
              <a:rPr lang="en-US" dirty="0" smtClean="0"/>
              <a:t>, Gr.) practical application</a:t>
            </a:r>
          </a:p>
          <a:p>
            <a:pPr lvl="1"/>
            <a:r>
              <a:rPr lang="en-US" dirty="0" smtClean="0"/>
              <a:t>Healing</a:t>
            </a:r>
          </a:p>
          <a:p>
            <a:r>
              <a:rPr lang="en-US" dirty="0" smtClean="0"/>
              <a:t>“Are you the One…?” (Luke 7:22)</a:t>
            </a:r>
            <a:endParaRPr lang="en-US" dirty="0"/>
          </a:p>
          <a:p>
            <a:pPr lvl="1"/>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000" y="1752600"/>
            <a:ext cx="3200400" cy="3657600"/>
          </a:xfrm>
          <a:prstGeom prst="rect">
            <a:avLst/>
          </a:prstGeom>
        </p:spPr>
      </p:pic>
    </p:spTree>
    <p:extLst>
      <p:ext uri="{BB962C8B-B14F-4D97-AF65-F5344CB8AC3E}">
        <p14:creationId xmlns:p14="http://schemas.microsoft.com/office/powerpoint/2010/main" val="108280502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Son’s Ministry</a:t>
            </a:r>
            <a:endParaRPr lang="en-US" dirty="0"/>
          </a:p>
        </p:txBody>
      </p:sp>
      <p:sp>
        <p:nvSpPr>
          <p:cNvPr id="3" name="Content Placeholder 2"/>
          <p:cNvSpPr>
            <a:spLocks noGrp="1"/>
          </p:cNvSpPr>
          <p:nvPr>
            <p:ph idx="1"/>
          </p:nvPr>
        </p:nvSpPr>
        <p:spPr>
          <a:xfrm>
            <a:off x="457200" y="1600200"/>
            <a:ext cx="4114800" cy="4525963"/>
          </a:xfrm>
        </p:spPr>
        <p:txBody>
          <a:bodyPr/>
          <a:lstStyle/>
          <a:p>
            <a:r>
              <a:rPr lang="en-US" dirty="0" smtClean="0"/>
              <a:t>Gone </a:t>
            </a:r>
            <a:r>
              <a:rPr lang="en-US" dirty="0" err="1" smtClean="0"/>
              <a:t>Fishin</a:t>
            </a:r>
            <a:r>
              <a:rPr lang="en-US" dirty="0" smtClean="0"/>
              <a:t>’ ?</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0000" y="1528651"/>
            <a:ext cx="4495800" cy="4643549"/>
          </a:xfrm>
          <a:prstGeom prst="rect">
            <a:avLst/>
          </a:prstGeom>
        </p:spPr>
      </p:pic>
    </p:spTree>
    <p:extLst>
      <p:ext uri="{BB962C8B-B14F-4D97-AF65-F5344CB8AC3E}">
        <p14:creationId xmlns:p14="http://schemas.microsoft.com/office/powerpoint/2010/main" val="22310403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Son’s Ministry</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791200" y="2743200"/>
            <a:ext cx="2085975" cy="2190750"/>
          </a:xfr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4400" y="2743200"/>
            <a:ext cx="2209800" cy="2209800"/>
          </a:xfrm>
          <a:prstGeom prst="rect">
            <a:avLst/>
          </a:prstGeom>
        </p:spPr>
      </p:pic>
    </p:spTree>
    <p:extLst>
      <p:ext uri="{BB962C8B-B14F-4D97-AF65-F5344CB8AC3E}">
        <p14:creationId xmlns:p14="http://schemas.microsoft.com/office/powerpoint/2010/main" val="223104031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r>
              <a:rPr lang="en-US" dirty="0" smtClean="0"/>
              <a:t>This </a:t>
            </a:r>
            <a:r>
              <a:rPr lang="en-US" dirty="0" err="1" smtClean="0"/>
              <a:t>powerpoint</a:t>
            </a:r>
            <a:r>
              <a:rPr lang="en-US" dirty="0" smtClean="0"/>
              <a:t> is available at:</a:t>
            </a:r>
          </a:p>
          <a:p>
            <a:pPr marL="0" indent="0" algn="ctr">
              <a:buNone/>
            </a:pPr>
            <a:r>
              <a:rPr lang="en-US" dirty="0">
                <a:hlinkClick r:id="rId3"/>
              </a:rPr>
              <a:t>http://bensatterfield.weebly.com</a:t>
            </a:r>
            <a:r>
              <a:rPr lang="en-US" dirty="0" smtClean="0">
                <a:hlinkClick r:id="rId3"/>
              </a:rPr>
              <a:t>/</a:t>
            </a:r>
            <a:endParaRPr lang="en-US" dirty="0" smtClean="0"/>
          </a:p>
          <a:p>
            <a:pPr marL="0" indent="0" algn="ctr">
              <a:buNone/>
            </a:pPr>
            <a:endParaRPr lang="en-US" dirty="0"/>
          </a:p>
        </p:txBody>
      </p:sp>
    </p:spTree>
    <p:extLst>
      <p:ext uri="{BB962C8B-B14F-4D97-AF65-F5344CB8AC3E}">
        <p14:creationId xmlns:p14="http://schemas.microsoft.com/office/powerpoint/2010/main" val="10828050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Pearl of Great Price</a:t>
            </a:r>
            <a:endParaRPr lang="en-US" dirty="0"/>
          </a:p>
        </p:txBody>
      </p:sp>
      <p:sp>
        <p:nvSpPr>
          <p:cNvPr id="3" name="Content Placeholder 2"/>
          <p:cNvSpPr>
            <a:spLocks noGrp="1"/>
          </p:cNvSpPr>
          <p:nvPr>
            <p:ph idx="1"/>
          </p:nvPr>
        </p:nvSpPr>
        <p:spPr/>
        <p:txBody>
          <a:bodyPr/>
          <a:lstStyle/>
          <a:p>
            <a:r>
              <a:rPr lang="en-US" dirty="0" smtClean="0"/>
              <a:t>“</a:t>
            </a:r>
            <a:r>
              <a:rPr lang="en-US" dirty="0"/>
              <a:t>Again, the kingdom of heaven is like a merchant seeking fine pearls, </a:t>
            </a:r>
            <a:r>
              <a:rPr lang="en-US" baseline="30000" dirty="0" smtClean="0"/>
              <a:t> </a:t>
            </a:r>
            <a:r>
              <a:rPr lang="en-US" dirty="0"/>
              <a:t>and upon finding one pearl of great value, he went and sold all that he had and bought it</a:t>
            </a:r>
            <a:r>
              <a:rPr lang="en-US" dirty="0" smtClean="0"/>
              <a:t>. “(Matt. 13:45-46, NASB)</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38400" y="4490357"/>
            <a:ext cx="4029075" cy="2057400"/>
          </a:xfrm>
          <a:prstGeom prst="rect">
            <a:avLst/>
          </a:prstGeom>
        </p:spPr>
      </p:pic>
    </p:spTree>
    <p:extLst>
      <p:ext uri="{BB962C8B-B14F-4D97-AF65-F5344CB8AC3E}">
        <p14:creationId xmlns:p14="http://schemas.microsoft.com/office/powerpoint/2010/main" val="4114870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God’s Story</a:t>
            </a:r>
            <a:endParaRPr lang="en-US" dirty="0"/>
          </a:p>
        </p:txBody>
      </p:sp>
      <p:pic>
        <p:nvPicPr>
          <p:cNvPr id="6"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81000" y="1788904"/>
            <a:ext cx="8305800" cy="4710337"/>
          </a:xfrm>
        </p:spPr>
      </p:pic>
      <p:sp>
        <p:nvSpPr>
          <p:cNvPr id="7" name="Down Arrow 6"/>
          <p:cNvSpPr/>
          <p:nvPr/>
        </p:nvSpPr>
        <p:spPr>
          <a:xfrm>
            <a:off x="7987284" y="1066800"/>
            <a:ext cx="484632" cy="79043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414305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1</a:t>
            </a:r>
            <a:endParaRPr lang="en-US" dirty="0"/>
          </a:p>
        </p:txBody>
      </p:sp>
      <p:sp>
        <p:nvSpPr>
          <p:cNvPr id="3" name="Content Placeholder 2"/>
          <p:cNvSpPr>
            <a:spLocks noGrp="1"/>
          </p:cNvSpPr>
          <p:nvPr>
            <p:ph idx="1"/>
          </p:nvPr>
        </p:nvSpPr>
        <p:spPr>
          <a:xfrm>
            <a:off x="990600" y="1600200"/>
            <a:ext cx="7696200" cy="4525963"/>
          </a:xfrm>
        </p:spPr>
        <p:txBody>
          <a:bodyPr/>
          <a:lstStyle/>
          <a:p>
            <a:r>
              <a:rPr lang="en-US" baseline="30000" dirty="0" smtClean="0"/>
              <a:t>1 </a:t>
            </a:r>
            <a:r>
              <a:rPr lang="en-US" dirty="0" smtClean="0"/>
              <a:t>In the beginning was the Word, and the Word was with God, and the Word was God. </a:t>
            </a:r>
          </a:p>
          <a:p>
            <a:r>
              <a:rPr lang="en-US" baseline="30000" dirty="0" smtClean="0"/>
              <a:t>2 </a:t>
            </a:r>
            <a:r>
              <a:rPr lang="en-US" dirty="0" smtClean="0"/>
              <a:t>He was in the beginning with God. (John 1: 1-2, NASB)</a:t>
            </a:r>
            <a:endParaRPr lang="en-US" dirty="0"/>
          </a:p>
        </p:txBody>
      </p:sp>
      <p:sp>
        <p:nvSpPr>
          <p:cNvPr id="5" name="TextBox 4"/>
          <p:cNvSpPr txBox="1"/>
          <p:nvPr/>
        </p:nvSpPr>
        <p:spPr>
          <a:xfrm>
            <a:off x="1219200" y="6356866"/>
            <a:ext cx="7772400" cy="369332"/>
          </a:xfrm>
          <a:prstGeom prst="rect">
            <a:avLst/>
          </a:prstGeom>
          <a:noFill/>
        </p:spPr>
        <p:txBody>
          <a:bodyPr wrap="square" rtlCol="0">
            <a:spAutoFit/>
          </a:bodyPr>
          <a:lstStyle/>
          <a:p>
            <a:r>
              <a:rPr lang="en-US" dirty="0" smtClean="0"/>
              <a:t>http://www.biblegateway.com/passage/?search=John%201&amp;version=NASB</a:t>
            </a:r>
            <a:endParaRPr lang="en-US" dirty="0"/>
          </a:p>
        </p:txBody>
      </p:sp>
    </p:spTree>
    <p:extLst>
      <p:ext uri="{BB962C8B-B14F-4D97-AF65-F5344CB8AC3E}">
        <p14:creationId xmlns:p14="http://schemas.microsoft.com/office/powerpoint/2010/main" val="31507134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Word </a:t>
            </a:r>
            <a:r>
              <a:rPr lang="en-US" sz="3200" dirty="0" smtClean="0"/>
              <a:t>(from Strong’s Concordance)</a:t>
            </a:r>
            <a:endParaRPr lang="en-US" sz="3200" dirty="0"/>
          </a:p>
        </p:txBody>
      </p:sp>
      <p:sp>
        <p:nvSpPr>
          <p:cNvPr id="3" name="Content Placeholder 2"/>
          <p:cNvSpPr>
            <a:spLocks noGrp="1"/>
          </p:cNvSpPr>
          <p:nvPr>
            <p:ph idx="1"/>
          </p:nvPr>
        </p:nvSpPr>
        <p:spPr>
          <a:xfrm>
            <a:off x="3962400" y="1600200"/>
            <a:ext cx="4572000" cy="4525963"/>
          </a:xfrm>
        </p:spPr>
        <p:txBody>
          <a:bodyPr>
            <a:noAutofit/>
          </a:bodyPr>
          <a:lstStyle/>
          <a:p>
            <a:r>
              <a:rPr lang="en-US" sz="2400" b="1" dirty="0"/>
              <a:t>3056.</a:t>
            </a:r>
            <a:r>
              <a:rPr lang="en-US" sz="2400" dirty="0"/>
              <a:t> </a:t>
            </a:r>
            <a:r>
              <a:rPr lang="en-US" sz="2400" u="sng" dirty="0"/>
              <a:t>logos</a:t>
            </a:r>
            <a:r>
              <a:rPr lang="en-US" sz="2400" dirty="0"/>
              <a:t> </a:t>
            </a:r>
            <a:r>
              <a:rPr lang="en-US" sz="2400" i="1" dirty="0"/>
              <a:t>log'-</a:t>
            </a:r>
            <a:r>
              <a:rPr lang="en-US" sz="2400" i="1" dirty="0" err="1"/>
              <a:t>os</a:t>
            </a:r>
            <a:r>
              <a:rPr lang="en-US" sz="2400" dirty="0"/>
              <a:t> from 3004; something said (including the thought); by implication, a topic (subject of discourse), also reasoning (the mental faculty) or motive; by extension, a computation; specially, (with the article in John) the Divine Expression (i.e. Christ):--</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1905000"/>
            <a:ext cx="3257550" cy="1400175"/>
          </a:xfrm>
          <a:prstGeom prst="rect">
            <a:avLst/>
          </a:prstGeom>
        </p:spPr>
      </p:pic>
    </p:spTree>
    <p:extLst>
      <p:ext uri="{BB962C8B-B14F-4D97-AF65-F5344CB8AC3E}">
        <p14:creationId xmlns:p14="http://schemas.microsoft.com/office/powerpoint/2010/main" val="5568465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the beginning….</a:t>
            </a:r>
            <a:endParaRPr lang="en-US" dirty="0"/>
          </a:p>
        </p:txBody>
      </p:sp>
      <p:sp>
        <p:nvSpPr>
          <p:cNvPr id="3" name="Content Placeholder 2"/>
          <p:cNvSpPr>
            <a:spLocks noGrp="1"/>
          </p:cNvSpPr>
          <p:nvPr>
            <p:ph idx="1"/>
          </p:nvPr>
        </p:nvSpPr>
        <p:spPr>
          <a:xfrm>
            <a:off x="457200" y="1600200"/>
            <a:ext cx="4191000" cy="4525963"/>
          </a:xfrm>
        </p:spPr>
        <p:txBody>
          <a:bodyPr>
            <a:normAutofit lnSpcReduction="10000"/>
          </a:bodyPr>
          <a:lstStyle/>
          <a:p>
            <a:r>
              <a:rPr lang="en-US" dirty="0" smtClean="0"/>
              <a:t>“</a:t>
            </a:r>
            <a:r>
              <a:rPr lang="en-US" baseline="30000" dirty="0" smtClean="0"/>
              <a:t>1 </a:t>
            </a:r>
            <a:r>
              <a:rPr lang="en-US" dirty="0" smtClean="0"/>
              <a:t>In the beginning was the </a:t>
            </a:r>
            <a:r>
              <a:rPr lang="en-US" u="sng" dirty="0" smtClean="0"/>
              <a:t>Word</a:t>
            </a:r>
            <a:r>
              <a:rPr lang="en-US" dirty="0" smtClean="0"/>
              <a:t>...”</a:t>
            </a:r>
          </a:p>
          <a:p>
            <a:pPr lvl="1"/>
            <a:r>
              <a:rPr lang="en-US" i="1" dirty="0" smtClean="0">
                <a:effectLst/>
              </a:rPr>
              <a:t>Logos</a:t>
            </a:r>
          </a:p>
          <a:p>
            <a:r>
              <a:rPr lang="en-US" dirty="0"/>
              <a:t>“…and the Word was with </a:t>
            </a:r>
            <a:r>
              <a:rPr lang="en-US" u="sng" dirty="0"/>
              <a:t>God</a:t>
            </a:r>
            <a:r>
              <a:rPr lang="en-US" dirty="0"/>
              <a:t>, and the Word was </a:t>
            </a:r>
            <a:r>
              <a:rPr lang="en-US" u="sng" dirty="0"/>
              <a:t>God</a:t>
            </a:r>
            <a:r>
              <a:rPr lang="en-US" dirty="0" smtClean="0"/>
              <a:t>.”</a:t>
            </a:r>
            <a:endParaRPr lang="en-US" i="1" dirty="0" smtClean="0">
              <a:effectLst/>
            </a:endParaRPr>
          </a:p>
          <a:p>
            <a:pPr lvl="1"/>
            <a:r>
              <a:rPr lang="en-US" i="1" dirty="0" smtClean="0"/>
              <a:t>Logos </a:t>
            </a:r>
            <a:r>
              <a:rPr lang="en-US" dirty="0" smtClean="0"/>
              <a:t>was with God </a:t>
            </a:r>
            <a:r>
              <a:rPr lang="en-US" i="1" dirty="0" smtClean="0"/>
              <a:t>(</a:t>
            </a:r>
            <a:r>
              <a:rPr lang="en-US" i="1" dirty="0" err="1" smtClean="0"/>
              <a:t>Theos</a:t>
            </a:r>
            <a:r>
              <a:rPr lang="en-US" i="1" dirty="0" smtClean="0"/>
              <a:t>)</a:t>
            </a:r>
          </a:p>
          <a:p>
            <a:pPr lvl="1"/>
            <a:r>
              <a:rPr lang="en-US" i="1" dirty="0" smtClean="0">
                <a:effectLst/>
              </a:rPr>
              <a:t>Logos </a:t>
            </a:r>
            <a:r>
              <a:rPr lang="en-US" u="sng" dirty="0" smtClean="0">
                <a:effectLst/>
              </a:rPr>
              <a:t>was</a:t>
            </a:r>
            <a:r>
              <a:rPr lang="en-US" i="1" dirty="0" smtClean="0">
                <a:effectLst/>
              </a:rPr>
              <a:t> </a:t>
            </a:r>
            <a:r>
              <a:rPr lang="en-US" i="1" dirty="0" err="1" smtClean="0">
                <a:effectLst/>
              </a:rPr>
              <a:t>Theos</a:t>
            </a:r>
            <a:endParaRPr lang="en-US" dirty="0" smtClean="0">
              <a:effectLst/>
            </a:endParaRPr>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91175" y="1839184"/>
            <a:ext cx="2804432" cy="1205414"/>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67399" y="4800600"/>
            <a:ext cx="2009775" cy="921147"/>
          </a:xfrm>
          <a:prstGeom prst="rect">
            <a:avLst/>
          </a:prstGeom>
        </p:spPr>
      </p:pic>
    </p:spTree>
    <p:extLst>
      <p:ext uri="{BB962C8B-B14F-4D97-AF65-F5344CB8AC3E}">
        <p14:creationId xmlns:p14="http://schemas.microsoft.com/office/powerpoint/2010/main" val="37268164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1</a:t>
            </a:r>
            <a:endParaRPr lang="en-US" dirty="0"/>
          </a:p>
        </p:txBody>
      </p:sp>
      <p:sp>
        <p:nvSpPr>
          <p:cNvPr id="3" name="Content Placeholder 2"/>
          <p:cNvSpPr>
            <a:spLocks noGrp="1"/>
          </p:cNvSpPr>
          <p:nvPr>
            <p:ph idx="1"/>
          </p:nvPr>
        </p:nvSpPr>
        <p:spPr/>
        <p:txBody>
          <a:bodyPr/>
          <a:lstStyle/>
          <a:p>
            <a:r>
              <a:rPr lang="en-US" baseline="30000" dirty="0" smtClean="0"/>
              <a:t>14 </a:t>
            </a:r>
            <a:r>
              <a:rPr lang="en-US" dirty="0" smtClean="0"/>
              <a:t>And the Word became flesh, and dwelt among us, and we saw His glory, glory as of the only begotten from the Father, full of grace and truth. (NASB)</a:t>
            </a:r>
            <a:endParaRPr lang="en-US" dirty="0"/>
          </a:p>
        </p:txBody>
      </p:sp>
      <p:sp>
        <p:nvSpPr>
          <p:cNvPr id="4" name="TextBox 3"/>
          <p:cNvSpPr txBox="1"/>
          <p:nvPr/>
        </p:nvSpPr>
        <p:spPr>
          <a:xfrm>
            <a:off x="1219200" y="6356866"/>
            <a:ext cx="7772400" cy="369332"/>
          </a:xfrm>
          <a:prstGeom prst="rect">
            <a:avLst/>
          </a:prstGeom>
          <a:noFill/>
        </p:spPr>
        <p:txBody>
          <a:bodyPr wrap="square" rtlCol="0">
            <a:spAutoFit/>
          </a:bodyPr>
          <a:lstStyle/>
          <a:p>
            <a:r>
              <a:rPr lang="en-US" dirty="0" smtClean="0"/>
              <a:t>http://www.biblegateway.com/passage/?search=John%201&amp;version=NASB</a:t>
            </a:r>
            <a:endParaRPr lang="en-US" dirty="0"/>
          </a:p>
        </p:txBody>
      </p:sp>
    </p:spTree>
    <p:extLst>
      <p:ext uri="{BB962C8B-B14F-4D97-AF65-F5344CB8AC3E}">
        <p14:creationId xmlns:p14="http://schemas.microsoft.com/office/powerpoint/2010/main" val="3100414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Word Dwelt Among Us</a:t>
            </a:r>
            <a:endParaRPr lang="en-US" dirty="0"/>
          </a:p>
        </p:txBody>
      </p:sp>
      <p:sp>
        <p:nvSpPr>
          <p:cNvPr id="3" name="Content Placeholder 2"/>
          <p:cNvSpPr>
            <a:spLocks noGrp="1"/>
          </p:cNvSpPr>
          <p:nvPr>
            <p:ph idx="1"/>
          </p:nvPr>
        </p:nvSpPr>
        <p:spPr>
          <a:xfrm>
            <a:off x="457200" y="1600200"/>
            <a:ext cx="4191000" cy="4525963"/>
          </a:xfrm>
        </p:spPr>
        <p:txBody>
          <a:bodyPr>
            <a:normAutofit fontScale="92500" lnSpcReduction="20000"/>
          </a:bodyPr>
          <a:lstStyle/>
          <a:p>
            <a:r>
              <a:rPr lang="en-US" dirty="0" smtClean="0"/>
              <a:t>“And the Word became flesh, and </a:t>
            </a:r>
            <a:r>
              <a:rPr lang="en-US" u="sng" dirty="0" smtClean="0"/>
              <a:t>dwelt </a:t>
            </a:r>
            <a:r>
              <a:rPr lang="en-US" dirty="0" smtClean="0"/>
              <a:t>among us, and we observed His glory...” </a:t>
            </a:r>
          </a:p>
          <a:p>
            <a:r>
              <a:rPr lang="en-US" i="1" dirty="0" err="1" smtClean="0">
                <a:effectLst/>
              </a:rPr>
              <a:t>skēnoō</a:t>
            </a:r>
            <a:endParaRPr lang="en-US" dirty="0" smtClean="0">
              <a:effectLst/>
            </a:endParaRPr>
          </a:p>
          <a:p>
            <a:pPr lvl="1"/>
            <a:r>
              <a:rPr lang="en-US" dirty="0" smtClean="0">
                <a:effectLst/>
              </a:rPr>
              <a:t>to fix one's tabernacle, have one's tabernacle, abide (or live) in a tabernacle (or tent), tabernacle</a:t>
            </a:r>
          </a:p>
          <a:p>
            <a:pPr lvl="1"/>
            <a:r>
              <a:rPr lang="en-US" dirty="0" smtClean="0">
                <a:effectLst/>
              </a:rPr>
              <a:t>to dwell</a:t>
            </a:r>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87978" y="1905000"/>
            <a:ext cx="3832147" cy="3657600"/>
          </a:xfrm>
          <a:prstGeom prst="rect">
            <a:avLst/>
          </a:prstGeom>
        </p:spPr>
      </p:pic>
    </p:spTree>
    <p:extLst>
      <p:ext uri="{BB962C8B-B14F-4D97-AF65-F5344CB8AC3E}">
        <p14:creationId xmlns:p14="http://schemas.microsoft.com/office/powerpoint/2010/main" val="17285828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25154</TotalTime>
  <Words>3148</Words>
  <Application>Microsoft Office PowerPoint</Application>
  <PresentationFormat>On-screen Show (4:3)</PresentationFormat>
  <Paragraphs>349</Paragraphs>
  <Slides>26</Slides>
  <Notes>26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God Sends His Son</vt:lpstr>
      <vt:lpstr>If you were a collector…</vt:lpstr>
      <vt:lpstr>The Pearl of Great Price</vt:lpstr>
      <vt:lpstr>God’s Story</vt:lpstr>
      <vt:lpstr>John 1</vt:lpstr>
      <vt:lpstr>The Word (from Strong’s Concordance)</vt:lpstr>
      <vt:lpstr>In the beginning….</vt:lpstr>
      <vt:lpstr>John 1</vt:lpstr>
      <vt:lpstr>The Word Dwelt Among Us</vt:lpstr>
      <vt:lpstr>His Glory</vt:lpstr>
      <vt:lpstr>Only Begotten </vt:lpstr>
      <vt:lpstr>Grace</vt:lpstr>
      <vt:lpstr>John 1</vt:lpstr>
      <vt:lpstr>John 1</vt:lpstr>
      <vt:lpstr>The Son’s Purpose</vt:lpstr>
      <vt:lpstr>The Son’s Purpose</vt:lpstr>
      <vt:lpstr>The Son’s Purpose</vt:lpstr>
      <vt:lpstr>The Son’s Purpose</vt:lpstr>
      <vt:lpstr>The Son’s Purpose</vt:lpstr>
      <vt:lpstr>Matthew 4:17-24</vt:lpstr>
      <vt:lpstr>Matthew 4:17-24</vt:lpstr>
      <vt:lpstr>Matthew 4:17-24</vt:lpstr>
      <vt:lpstr>The Son’s Ministry</vt:lpstr>
      <vt:lpstr>The Son’s Ministry</vt:lpstr>
      <vt:lpstr>The Son’s Ministry</vt:lpstr>
      <vt:lpstr>Resources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 Send His Son</dc:title>
  <dc:creator>Ben</dc:creator>
  <cp:lastModifiedBy>Ben</cp:lastModifiedBy>
  <cp:revision>60</cp:revision>
  <cp:lastPrinted>2013-08-03T18:21:37Z</cp:lastPrinted>
  <dcterms:created xsi:type="dcterms:W3CDTF">2013-07-04T11:43:12Z</dcterms:created>
  <dcterms:modified xsi:type="dcterms:W3CDTF">2013-08-04T17:56:18Z</dcterms:modified>
</cp:coreProperties>
</file>