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85"/>
  </p:notesMasterIdLst>
  <p:handoutMasterIdLst>
    <p:handoutMasterId r:id="rId86"/>
  </p:handoutMasterIdLst>
  <p:sldIdLst>
    <p:sldId id="282" r:id="rId5"/>
    <p:sldId id="646" r:id="rId6"/>
    <p:sldId id="566" r:id="rId7"/>
    <p:sldId id="631" r:id="rId8"/>
    <p:sldId id="474" r:id="rId9"/>
    <p:sldId id="475" r:id="rId10"/>
    <p:sldId id="366" r:id="rId11"/>
    <p:sldId id="365" r:id="rId12"/>
    <p:sldId id="374" r:id="rId13"/>
    <p:sldId id="367" r:id="rId14"/>
    <p:sldId id="526" r:id="rId15"/>
    <p:sldId id="557" r:id="rId16"/>
    <p:sldId id="561" r:id="rId17"/>
    <p:sldId id="567" r:id="rId18"/>
    <p:sldId id="527" r:id="rId19"/>
    <p:sldId id="640" r:id="rId20"/>
    <p:sldId id="643" r:id="rId21"/>
    <p:sldId id="529" r:id="rId22"/>
    <p:sldId id="635" r:id="rId23"/>
    <p:sldId id="641" r:id="rId24"/>
    <p:sldId id="639" r:id="rId25"/>
    <p:sldId id="530" r:id="rId26"/>
    <p:sldId id="531" r:id="rId27"/>
    <p:sldId id="532" r:id="rId28"/>
    <p:sldId id="565" r:id="rId29"/>
    <p:sldId id="533" r:id="rId30"/>
    <p:sldId id="534" r:id="rId31"/>
    <p:sldId id="554" r:id="rId32"/>
    <p:sldId id="537" r:id="rId33"/>
    <p:sldId id="538" r:id="rId34"/>
    <p:sldId id="541" r:id="rId35"/>
    <p:sldId id="542" r:id="rId36"/>
    <p:sldId id="544" r:id="rId37"/>
    <p:sldId id="545" r:id="rId38"/>
    <p:sldId id="546" r:id="rId39"/>
    <p:sldId id="547" r:id="rId40"/>
    <p:sldId id="548" r:id="rId41"/>
    <p:sldId id="549" r:id="rId42"/>
    <p:sldId id="570" r:id="rId43"/>
    <p:sldId id="558" r:id="rId44"/>
    <p:sldId id="559" r:id="rId45"/>
    <p:sldId id="571" r:id="rId46"/>
    <p:sldId id="572" r:id="rId47"/>
    <p:sldId id="633" r:id="rId48"/>
    <p:sldId id="634" r:id="rId49"/>
    <p:sldId id="642" r:id="rId50"/>
    <p:sldId id="563" r:id="rId51"/>
    <p:sldId id="637" r:id="rId52"/>
    <p:sldId id="564" r:id="rId53"/>
    <p:sldId id="638" r:id="rId54"/>
    <p:sldId id="560" r:id="rId55"/>
    <p:sldId id="573" r:id="rId56"/>
    <p:sldId id="574" r:id="rId57"/>
    <p:sldId id="575" r:id="rId58"/>
    <p:sldId id="579" r:id="rId59"/>
    <p:sldId id="576" r:id="rId60"/>
    <p:sldId id="577" r:id="rId61"/>
    <p:sldId id="578" r:id="rId62"/>
    <p:sldId id="581" r:id="rId63"/>
    <p:sldId id="636" r:id="rId64"/>
    <p:sldId id="632" r:id="rId65"/>
    <p:sldId id="582" r:id="rId66"/>
    <p:sldId id="585" r:id="rId67"/>
    <p:sldId id="594" r:id="rId68"/>
    <p:sldId id="596" r:id="rId69"/>
    <p:sldId id="597" r:id="rId70"/>
    <p:sldId id="600" r:id="rId71"/>
    <p:sldId id="602" r:id="rId72"/>
    <p:sldId id="604" r:id="rId73"/>
    <p:sldId id="606" r:id="rId74"/>
    <p:sldId id="611" r:id="rId75"/>
    <p:sldId id="612" r:id="rId76"/>
    <p:sldId id="614" r:id="rId77"/>
    <p:sldId id="616" r:id="rId78"/>
    <p:sldId id="620" r:id="rId79"/>
    <p:sldId id="621" r:id="rId80"/>
    <p:sldId id="628" r:id="rId81"/>
    <p:sldId id="568" r:id="rId82"/>
    <p:sldId id="569" r:id="rId83"/>
    <p:sldId id="525" r:id="rId8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88277" autoAdjust="0"/>
  </p:normalViewPr>
  <p:slideViewPr>
    <p:cSldViewPr snapToObjects="1">
      <p:cViewPr>
        <p:scale>
          <a:sx n="60" d="100"/>
          <a:sy n="60" d="100"/>
        </p:scale>
        <p:origin x="-618"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8593FC9E-F287-4012-A49D-2F432AF7085C}" type="datetimeFigureOut">
              <a:rPr lang="en-US"/>
              <a:pPr>
                <a:defRPr/>
              </a:pPr>
              <a:t>8/9/2013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217B1A22-B5D0-4E3E-8CA0-9FE690E3EB3E}" type="slidenum">
              <a:rPr lang="en-US"/>
              <a:pPr>
                <a:defRPr/>
              </a:pPr>
              <a:t>‹#›</a:t>
            </a:fld>
            <a:endParaRPr lang="en-US"/>
          </a:p>
        </p:txBody>
      </p:sp>
    </p:spTree>
    <p:extLst>
      <p:ext uri="{BB962C8B-B14F-4D97-AF65-F5344CB8AC3E}">
        <p14:creationId xmlns:p14="http://schemas.microsoft.com/office/powerpoint/2010/main" val="200331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76BED8EE-15C8-487C-90F6-B4247CC29B47}" type="datetimeFigureOut">
              <a:rPr lang="en-US"/>
              <a:pPr>
                <a:defRPr/>
              </a:pPr>
              <a:t>8/9/2013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3066089C-3C15-4730-93EC-2B7443BF49CD}" type="slidenum">
              <a:rPr lang="en-US"/>
              <a:pPr>
                <a:defRPr/>
              </a:pPr>
              <a:t>‹#›</a:t>
            </a:fld>
            <a:endParaRPr lang="en-US"/>
          </a:p>
        </p:txBody>
      </p:sp>
    </p:spTree>
    <p:extLst>
      <p:ext uri="{BB962C8B-B14F-4D97-AF65-F5344CB8AC3E}">
        <p14:creationId xmlns:p14="http://schemas.microsoft.com/office/powerpoint/2010/main" val="23556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Samsung_Electronic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Touch_user_interfa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pport.google.com/ics/nexus/bin/answer.py?hl=en&amp;answer=249275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gn.com/articles/2013/07/29/labor-violations-report-at-apple-supplier-confirms-low-cost-ipho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a:solidFill>
                  <a:schemeClr val="tx1"/>
                </a:solidFill>
                <a:latin typeface="Calibri" pitchFamily="34" charset="0"/>
                <a:ea typeface="MS PGothic" pitchFamily="34" charset="-128"/>
              </a:defRPr>
            </a:lvl1pPr>
            <a:lvl2pPr marL="757066" indent="-291179" defTabSz="928538" eaLnBrk="0" hangingPunct="0">
              <a:defRPr>
                <a:solidFill>
                  <a:schemeClr val="tx1"/>
                </a:solidFill>
                <a:latin typeface="Calibri" pitchFamily="34" charset="0"/>
                <a:ea typeface="MS PGothic" pitchFamily="34" charset="-128"/>
              </a:defRPr>
            </a:lvl2pPr>
            <a:lvl3pPr marL="1164717" indent="-232943" defTabSz="928538" eaLnBrk="0" hangingPunct="0">
              <a:defRPr>
                <a:solidFill>
                  <a:schemeClr val="tx1"/>
                </a:solidFill>
                <a:latin typeface="Calibri" pitchFamily="34" charset="0"/>
                <a:ea typeface="MS PGothic" pitchFamily="34" charset="-128"/>
              </a:defRPr>
            </a:lvl3pPr>
            <a:lvl4pPr marL="1630604" indent="-232943" defTabSz="928538" eaLnBrk="0" hangingPunct="0">
              <a:defRPr>
                <a:solidFill>
                  <a:schemeClr val="tx1"/>
                </a:solidFill>
                <a:latin typeface="Calibri" pitchFamily="34" charset="0"/>
                <a:ea typeface="MS PGothic" pitchFamily="34" charset="-128"/>
              </a:defRPr>
            </a:lvl4pPr>
            <a:lvl5pPr marL="2096491" indent="-232943" defTabSz="928538" eaLnBrk="0" hangingPunct="0">
              <a:defRPr>
                <a:solidFill>
                  <a:schemeClr val="tx1"/>
                </a:solidFill>
                <a:latin typeface="Calibri" pitchFamily="34" charset="0"/>
                <a:ea typeface="MS PGothic" pitchFamily="34" charset="-128"/>
              </a:defRPr>
            </a:lvl5pPr>
            <a:lvl6pPr marL="2562377" indent="-232943" defTabSz="928538"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928538"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928538"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92853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7</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TouchWiz</a:t>
            </a:r>
            <a:r>
              <a:rPr lang="en-US" dirty="0" smtClean="0"/>
              <a:t> is a front end touch interface developed by </a:t>
            </a:r>
            <a:r>
              <a:rPr lang="en-US" dirty="0" smtClean="0">
                <a:hlinkClick r:id="rId3" action="ppaction://hlinkfile" tooltip="Samsung Electronics"/>
              </a:rPr>
              <a:t>Samsung Electronics</a:t>
            </a:r>
            <a:r>
              <a:rPr lang="en-US" dirty="0" smtClean="0"/>
              <a:t> with partners, featuring a full </a:t>
            </a:r>
            <a:r>
              <a:rPr lang="en-US" dirty="0" smtClean="0">
                <a:hlinkClick r:id="rId4" action="ppaction://hlinkfile" tooltip="Touch user interface"/>
              </a:rPr>
              <a:t>touch user interface</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21</a:t>
            </a:fld>
            <a:endParaRPr lang="en-US"/>
          </a:p>
        </p:txBody>
      </p:sp>
    </p:spTree>
    <p:extLst>
      <p:ext uri="{BB962C8B-B14F-4D97-AF65-F5344CB8AC3E}">
        <p14:creationId xmlns:p14="http://schemas.microsoft.com/office/powerpoint/2010/main" val="124845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CP and MR</a:t>
            </a:r>
          </a:p>
        </p:txBody>
      </p:sp>
      <p:sp>
        <p:nvSpPr>
          <p:cNvPr id="7885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931774" eaLnBrk="1" hangingPunct="1"/>
            <a:fld id="{7A0A4D7A-3E61-478A-9C16-69A1254A2B84}" type="slidenum">
              <a:rPr lang="en-US" sz="1200"/>
              <a:pPr algn="r" defTabSz="931774" eaLnBrk="1" hangingPunct="1"/>
              <a:t>24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1BE6994-B909-4A52-846D-CE5E1804C7E5}" type="slidenum">
              <a:rPr lang="en-US" smtClean="0"/>
              <a:pPr eaLnBrk="1" hangingPunct="1"/>
              <a:t>26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2A42B57-081F-48B7-92B1-4E406ECCC068}" type="slidenum">
              <a:rPr lang="en-US" smtClean="0"/>
              <a:pPr eaLnBrk="1" hangingPunct="1"/>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with Office Documents (Office 365)</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39</a:t>
            </a:fld>
            <a:endParaRPr lang="en-US"/>
          </a:p>
        </p:txBody>
      </p:sp>
    </p:spTree>
    <p:extLst>
      <p:ext uri="{BB962C8B-B14F-4D97-AF65-F5344CB8AC3E}">
        <p14:creationId xmlns:p14="http://schemas.microsoft.com/office/powerpoint/2010/main" val="361392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 60K apps</a:t>
            </a:r>
          </a:p>
          <a:p>
            <a:r>
              <a:rPr lang="en-US" dirty="0" smtClean="0"/>
              <a:t>PRO: all windows Apps</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42</a:t>
            </a:fld>
            <a:endParaRPr lang="en-US"/>
          </a:p>
        </p:txBody>
      </p:sp>
    </p:spTree>
    <p:extLst>
      <p:ext uri="{BB962C8B-B14F-4D97-AF65-F5344CB8AC3E}">
        <p14:creationId xmlns:p14="http://schemas.microsoft.com/office/powerpoint/2010/main" val="2400932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initially upon individuals with visually impairments…</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46</a:t>
            </a:fld>
            <a:endParaRPr lang="en-US" dirty="0"/>
          </a:p>
        </p:txBody>
      </p:sp>
    </p:spTree>
    <p:extLst>
      <p:ext uri="{BB962C8B-B14F-4D97-AF65-F5344CB8AC3E}">
        <p14:creationId xmlns:p14="http://schemas.microsoft.com/office/powerpoint/2010/main" val="411645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4BF0E5B-AB16-4ABB-A3DD-1DB70936995E}" type="slidenum">
              <a:rPr lang="en-US" smtClean="0">
                <a:latin typeface="Arial" pitchFamily="34" charset="0"/>
              </a:rPr>
              <a:pPr eaLnBrk="1" hangingPunct="1"/>
              <a:t>8</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0"/>
              </a:rPr>
              <a:t>Android vendor-specific </a:t>
            </a:r>
            <a:r>
              <a:rPr lang="en-US" sz="1200" kern="1200" dirty="0" err="1" smtClean="0">
                <a:solidFill>
                  <a:schemeClr val="tx1"/>
                </a:solidFill>
                <a:effectLst/>
                <a:latin typeface="+mn-lt"/>
                <a:ea typeface="MS PGothic" pitchFamily="34" charset="-128"/>
                <a:cs typeface="ＭＳ Ｐゴシック" charset="0"/>
              </a:rPr>
              <a:t>customisations</a:t>
            </a:r>
            <a:r>
              <a:rPr lang="en-US" sz="1200" kern="1200" dirty="0" smtClean="0">
                <a:solidFill>
                  <a:schemeClr val="tx1"/>
                </a:solidFill>
                <a:effectLst/>
                <a:latin typeface="+mn-lt"/>
                <a:ea typeface="MS PGothic" pitchFamily="34" charset="-128"/>
                <a:cs typeface="ＭＳ Ｐゴシック" charset="0"/>
              </a:rPr>
              <a:t> are hindering Google’s efforts to make the user-interface more accessible esp. to blind or low-vision users.</a:t>
            </a:r>
          </a:p>
          <a:p>
            <a:endParaRPr lang="en-US" sz="1200" kern="1200" dirty="0" smtClean="0">
              <a:solidFill>
                <a:schemeClr val="tx1"/>
              </a:solidFill>
              <a:effectLst/>
              <a:latin typeface="+mn-lt"/>
              <a:ea typeface="MS PGothic"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Example: Voice-over (iOS) as you roll your finger across the screen, anything that is underneath it will announce itself. Home screen icons, text fields, buttons, the keyboard— pretty much any element in iOS is identifiable with </a:t>
            </a:r>
            <a:r>
              <a:rPr lang="en-US" sz="1200" kern="1200" dirty="0" err="1" smtClean="0">
                <a:solidFill>
                  <a:schemeClr val="tx1"/>
                </a:solidFill>
                <a:effectLst/>
                <a:latin typeface="+mn-lt"/>
                <a:ea typeface="MS PGothic" pitchFamily="34" charset="-128"/>
                <a:cs typeface="ＭＳ Ｐゴシック" charset="0"/>
              </a:rPr>
              <a:t>VoiceOver</a:t>
            </a:r>
            <a:r>
              <a:rPr lang="en-US" sz="1200" kern="1200" dirty="0" smtClean="0">
                <a:solidFill>
                  <a:schemeClr val="tx1"/>
                </a:solidFill>
                <a:effectLst/>
                <a:latin typeface="+mn-lt"/>
                <a:ea typeface="MS PGothic" pitchFamily="34" charset="-128"/>
                <a:cs typeface="ＭＳ Ｐゴシック" charset="0"/>
              </a:rPr>
              <a:t>.</a:t>
            </a:r>
          </a:p>
          <a:p>
            <a:r>
              <a:rPr lang="en-US" sz="1200" kern="1200" dirty="0" smtClean="0">
                <a:solidFill>
                  <a:schemeClr val="tx1"/>
                </a:solidFill>
                <a:effectLst/>
                <a:latin typeface="+mn-lt"/>
                <a:ea typeface="MS PGothic" pitchFamily="34" charset="-128"/>
                <a:cs typeface="ＭＳ Ｐゴシック" charset="0"/>
              </a:rPr>
              <a:t>Android 4.0 (aka Ice Cream Sandwich) called </a:t>
            </a:r>
            <a:r>
              <a:rPr lang="en-US" sz="1200" kern="1200" dirty="0" smtClean="0">
                <a:solidFill>
                  <a:schemeClr val="tx1"/>
                </a:solidFill>
                <a:effectLst/>
                <a:latin typeface="+mn-lt"/>
                <a:ea typeface="MS PGothic" pitchFamily="34" charset="-128"/>
                <a:cs typeface="ＭＳ Ｐゴシック" charset="0"/>
                <a:hlinkClick r:id="rId3"/>
              </a:rPr>
              <a:t>Explore by Touch</a:t>
            </a:r>
            <a:r>
              <a:rPr lang="en-US" sz="1200" kern="1200" dirty="0" smtClean="0">
                <a:solidFill>
                  <a:schemeClr val="tx1"/>
                </a:solidFill>
                <a:effectLst/>
                <a:latin typeface="+mn-lt"/>
                <a:ea typeface="MS PGothic" pitchFamily="34" charset="-128"/>
                <a:cs typeface="ＭＳ Ｐゴシック" charset="0"/>
              </a:rPr>
              <a:t>. Explore by Touch is essentially the same concept as </a:t>
            </a:r>
            <a:r>
              <a:rPr lang="en-US" sz="1200" kern="1200" dirty="0" err="1" smtClean="0">
                <a:solidFill>
                  <a:schemeClr val="tx1"/>
                </a:solidFill>
                <a:effectLst/>
                <a:latin typeface="+mn-lt"/>
                <a:ea typeface="MS PGothic" pitchFamily="34" charset="-128"/>
                <a:cs typeface="ＭＳ Ｐゴシック" charset="0"/>
              </a:rPr>
              <a:t>VoiceOver</a:t>
            </a:r>
            <a:r>
              <a:rPr lang="en-US" sz="1200" kern="1200" dirty="0" smtClean="0">
                <a:solidFill>
                  <a:schemeClr val="tx1"/>
                </a:solidFill>
                <a:effectLst/>
                <a:latin typeface="+mn-lt"/>
                <a:ea typeface="MS PGothic" pitchFamily="34" charset="-128"/>
                <a:cs typeface="ＭＳ Ｐゴシック" charset="0"/>
              </a:rPr>
              <a:t>; being able to navigate &amp; explore the interface of your phone by moving your finger around. </a:t>
            </a:r>
          </a:p>
          <a:p>
            <a:r>
              <a:rPr lang="en-US" sz="1200" kern="1200" dirty="0" smtClean="0">
                <a:solidFill>
                  <a:schemeClr val="tx1"/>
                </a:solidFill>
                <a:effectLst/>
                <a:latin typeface="+mn-lt"/>
                <a:ea typeface="MS PGothic" pitchFamily="34" charset="-128"/>
                <a:cs typeface="ＭＳ Ｐゴシック" charset="0"/>
              </a:rPr>
              <a:t>Trouble is, on the HTC One X it really doesn’t work. </a:t>
            </a:r>
          </a:p>
          <a:p>
            <a:r>
              <a:rPr lang="en-US" sz="1200" kern="1200" dirty="0" smtClean="0">
                <a:solidFill>
                  <a:schemeClr val="tx1"/>
                </a:solidFill>
                <a:effectLst/>
                <a:latin typeface="+mn-lt"/>
                <a:ea typeface="MS PGothic" pitchFamily="34" charset="-128"/>
                <a:cs typeface="ＭＳ Ｐゴシック" charset="0"/>
              </a:rPr>
              <a:t>Almost every element of Android on the HTC One X has been </a:t>
            </a:r>
            <a:r>
              <a:rPr lang="en-US" sz="1200" kern="1200" dirty="0" err="1" smtClean="0">
                <a:solidFill>
                  <a:schemeClr val="tx1"/>
                </a:solidFill>
                <a:effectLst/>
                <a:latin typeface="+mn-lt"/>
                <a:ea typeface="MS PGothic" pitchFamily="34" charset="-128"/>
                <a:cs typeface="ＭＳ Ｐゴシック" charset="0"/>
              </a:rPr>
              <a:t>customised</a:t>
            </a:r>
            <a:r>
              <a:rPr lang="en-US" sz="1200" kern="1200" dirty="0" smtClean="0">
                <a:solidFill>
                  <a:schemeClr val="tx1"/>
                </a:solidFill>
                <a:effectLst/>
                <a:latin typeface="+mn-lt"/>
                <a:ea typeface="MS PGothic" pitchFamily="34" charset="-128"/>
                <a:cs typeface="ＭＳ Ｐゴシック" charset="0"/>
              </a:rPr>
              <a:t> by HTC with their own user interface elements, which they have named ‘Sense UI’. </a:t>
            </a:r>
            <a:endParaRPr lang="en-US" sz="1200" kern="1200" dirty="0">
              <a:solidFill>
                <a:schemeClr val="tx1"/>
              </a:solidFill>
              <a:effectLst/>
              <a:latin typeface="+mn-lt"/>
              <a:ea typeface="MS PGothic" pitchFamily="34" charset="-128"/>
              <a:cs typeface="ＭＳ Ｐゴシック"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A00225E-B5D3-452D-9DF8-F53978EF50C0}" type="slidenum">
              <a:rPr lang="en-US" smtClean="0"/>
              <a:pPr eaLnBrk="1" hangingPunct="1"/>
              <a:t>47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sources for Android Apps </a:t>
            </a:r>
          </a:p>
          <a:p>
            <a:pPr marL="232943" indent="-232943">
              <a:buFont typeface="+mj-lt"/>
              <a:buAutoNum type="arabicPeriod"/>
            </a:pPr>
            <a:r>
              <a:rPr lang="en-US" dirty="0" smtClean="0"/>
              <a:t>1 - Mobile Market App Store 	(~300K)</a:t>
            </a:r>
          </a:p>
          <a:p>
            <a:pPr marL="232943" indent="-232943">
              <a:buFont typeface="+mj-lt"/>
              <a:buAutoNum type="arabicPeriod"/>
            </a:pPr>
            <a:r>
              <a:rPr lang="en-US" dirty="0" smtClean="0"/>
              <a:t>Amazon Kindle App store	(~100K)</a:t>
            </a:r>
          </a:p>
          <a:p>
            <a:pPr marL="232943" indent="-232943">
              <a:buFont typeface="+mj-lt"/>
              <a:buAutoNum type="arabicPeriod"/>
            </a:pPr>
            <a:r>
              <a:rPr lang="en-US" dirty="0" smtClean="0"/>
              <a:t>Google Play Store</a:t>
            </a:r>
            <a:r>
              <a:rPr lang="en-US" baseline="0" dirty="0" smtClean="0"/>
              <a:t> 		(&gt; 700K)</a:t>
            </a:r>
          </a:p>
          <a:p>
            <a:pPr marL="232943" indent="-232943">
              <a:buFont typeface="+mj-lt"/>
              <a:buAutoNum type="arabicPeriod"/>
            </a:pPr>
            <a:endParaRPr lang="en-US" baseline="0" dirty="0" smtClean="0"/>
          </a:p>
          <a:p>
            <a:r>
              <a:rPr lang="en-US" baseline="0" dirty="0" smtClean="0"/>
              <a:t>They do not all have the same apps (see slide)</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48</a:t>
            </a:fld>
            <a:endParaRPr lang="en-US"/>
          </a:p>
        </p:txBody>
      </p:sp>
    </p:spTree>
    <p:extLst>
      <p:ext uri="{BB962C8B-B14F-4D97-AF65-F5344CB8AC3E}">
        <p14:creationId xmlns:p14="http://schemas.microsoft.com/office/powerpoint/2010/main" val="100232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334CFC1-83C4-4416-8D0D-E2F1D1A9C03E}" type="slidenum">
              <a:rPr lang="en-US" smtClean="0"/>
              <a:pPr eaLnBrk="1" hangingPunct="1"/>
              <a:t>49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PC emulates/ looks like a Samsung Galaxy Tablet</a:t>
            </a:r>
          </a:p>
          <a:p>
            <a:r>
              <a:rPr lang="en-US" baseline="0" dirty="0" smtClean="0"/>
              <a:t>Log in with </a:t>
            </a:r>
            <a:r>
              <a:rPr lang="en-US" baseline="0" dirty="0" err="1" smtClean="0"/>
              <a:t>gmail</a:t>
            </a:r>
            <a:r>
              <a:rPr lang="en-US" baseline="0" dirty="0" smtClean="0"/>
              <a:t> account just like any android device</a:t>
            </a:r>
          </a:p>
          <a:p>
            <a:r>
              <a:rPr lang="en-US" baseline="0" dirty="0" smtClean="0"/>
              <a:t>Download and try out apps (still have to pay for them)</a:t>
            </a:r>
          </a:p>
          <a:p>
            <a:endParaRPr lang="en-US" baseline="0" dirty="0" smtClean="0"/>
          </a:p>
          <a:p>
            <a:r>
              <a:rPr lang="en-US" baseline="0" dirty="0" smtClean="0"/>
              <a:t>Demo </a:t>
            </a:r>
            <a:r>
              <a:rPr lang="en-US" baseline="0" dirty="0" err="1" smtClean="0"/>
              <a:t>BlueStacks</a:t>
            </a:r>
            <a:r>
              <a:rPr lang="en-US" baseline="0" dirty="0" smtClean="0"/>
              <a:t> App Player</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50</a:t>
            </a:fld>
            <a:endParaRPr lang="en-US"/>
          </a:p>
        </p:txBody>
      </p:sp>
    </p:spTree>
    <p:extLst>
      <p:ext uri="{BB962C8B-B14F-4D97-AF65-F5344CB8AC3E}">
        <p14:creationId xmlns:p14="http://schemas.microsoft.com/office/powerpoint/2010/main" val="4139932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B3AAB92-C8E5-4AFB-8D13-1EA9CE84253E}" type="slidenum">
              <a:rPr lang="en-US" smtClean="0"/>
              <a:pPr eaLnBrk="1" hangingPunct="1"/>
              <a:t>51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MR</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BF13B71-6890-4150-A037-4DDC0BE9F742}" type="slidenum">
              <a:rPr lang="en-US" smtClean="0"/>
              <a:pPr eaLnBrk="1" hangingPunct="1"/>
              <a:t>62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MR</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DD9B725-A4E1-4416-A158-FF8AA512CBA4}" type="slidenum">
              <a:rPr lang="en-US" smtClean="0"/>
              <a:pPr eaLnBrk="1" hangingPunct="1"/>
              <a:t>63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CL</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1B5D3A-436E-4CA5-8A8F-2FFB24B63020}" type="slidenum">
              <a:rPr lang="en-US" smtClean="0"/>
              <a:pPr eaLnBrk="1" hangingPunct="1"/>
              <a:t>64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CL</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A2C97DD-9184-41BF-8B6F-084BEBA9EA78}" type="slidenum">
              <a:rPr lang="en-US" smtClean="0"/>
              <a:pPr eaLnBrk="1" hangingPunct="1"/>
              <a:t>65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58DF631-BDF3-49B7-A2D6-7A36F47A82C4}" type="slidenum">
              <a:rPr lang="en-US" smtClean="0"/>
              <a:pPr eaLnBrk="1" hangingPunct="1"/>
              <a:t>66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Narrow" pitchFamily="34" charset="0"/>
              </a:defRPr>
            </a:lvl1pPr>
            <a:lvl2pPr marL="757066" indent="-291179" defTabSz="928538" eaLnBrk="0" hangingPunct="0">
              <a:defRPr sz="2400">
                <a:solidFill>
                  <a:schemeClr val="tx1"/>
                </a:solidFill>
                <a:latin typeface="Arial Narrow" pitchFamily="34" charset="0"/>
              </a:defRPr>
            </a:lvl2pPr>
            <a:lvl3pPr marL="1164717" indent="-232943" defTabSz="928538" eaLnBrk="0" hangingPunct="0">
              <a:defRPr sz="2400">
                <a:solidFill>
                  <a:schemeClr val="tx1"/>
                </a:solidFill>
                <a:latin typeface="Arial Narrow" pitchFamily="34" charset="0"/>
              </a:defRPr>
            </a:lvl3pPr>
            <a:lvl4pPr marL="1630604" indent="-232943" defTabSz="928538" eaLnBrk="0" hangingPunct="0">
              <a:defRPr sz="2400">
                <a:solidFill>
                  <a:schemeClr val="tx1"/>
                </a:solidFill>
                <a:latin typeface="Arial Narrow" pitchFamily="34" charset="0"/>
              </a:defRPr>
            </a:lvl4pPr>
            <a:lvl5pPr marL="2096491" indent="-232943" defTabSz="928538" eaLnBrk="0" hangingPunct="0">
              <a:defRPr sz="2400">
                <a:solidFill>
                  <a:schemeClr val="tx1"/>
                </a:solidFill>
                <a:latin typeface="Arial Narrow" pitchFamily="34" charset="0"/>
              </a:defRPr>
            </a:lvl5pPr>
            <a:lvl6pPr marL="2562377" indent="-232943" defTabSz="928538" eaLnBrk="0" fontAlgn="base" hangingPunct="0">
              <a:spcBef>
                <a:spcPct val="0"/>
              </a:spcBef>
              <a:spcAft>
                <a:spcPct val="0"/>
              </a:spcAft>
              <a:defRPr sz="2400">
                <a:solidFill>
                  <a:schemeClr val="tx1"/>
                </a:solidFill>
                <a:latin typeface="Arial Narrow" pitchFamily="34" charset="0"/>
              </a:defRPr>
            </a:lvl6pPr>
            <a:lvl7pPr marL="3028264" indent="-232943" defTabSz="928538" eaLnBrk="0" fontAlgn="base" hangingPunct="0">
              <a:spcBef>
                <a:spcPct val="0"/>
              </a:spcBef>
              <a:spcAft>
                <a:spcPct val="0"/>
              </a:spcAft>
              <a:defRPr sz="2400">
                <a:solidFill>
                  <a:schemeClr val="tx1"/>
                </a:solidFill>
                <a:latin typeface="Arial Narrow" pitchFamily="34" charset="0"/>
              </a:defRPr>
            </a:lvl7pPr>
            <a:lvl8pPr marL="3494151" indent="-232943" defTabSz="928538" eaLnBrk="0" fontAlgn="base" hangingPunct="0">
              <a:spcBef>
                <a:spcPct val="0"/>
              </a:spcBef>
              <a:spcAft>
                <a:spcPct val="0"/>
              </a:spcAft>
              <a:defRPr sz="2400">
                <a:solidFill>
                  <a:schemeClr val="tx1"/>
                </a:solidFill>
                <a:latin typeface="Arial Narrow" pitchFamily="34" charset="0"/>
              </a:defRPr>
            </a:lvl8pPr>
            <a:lvl9pPr marL="3960038" indent="-232943" defTabSz="928538" eaLnBrk="0" fontAlgn="base" hangingPunct="0">
              <a:spcBef>
                <a:spcPct val="0"/>
              </a:spcBef>
              <a:spcAft>
                <a:spcPct val="0"/>
              </a:spcAft>
              <a:defRPr sz="2400">
                <a:solidFill>
                  <a:schemeClr val="tx1"/>
                </a:solidFill>
                <a:latin typeface="Arial Narrow" pitchFamily="34" charset="0"/>
              </a:defRPr>
            </a:lvl9pPr>
          </a:lstStyle>
          <a:p>
            <a:pPr eaLnBrk="1" hangingPunct="1"/>
            <a:fld id="{744140FC-9EAA-485B-9C53-2A03B03ED9AD}" type="slidenum">
              <a:rPr lang="en-US" sz="1200">
                <a:latin typeface="Verdana" pitchFamily="34" charset="0"/>
              </a:rPr>
              <a:pPr eaLnBrk="1" hangingPunct="1"/>
              <a:t>9</a:t>
            </a:fld>
            <a:endParaRPr lang="en-US" sz="1200" dirty="0">
              <a:latin typeface="Verdana" pitchFamily="34" charset="0"/>
            </a:endParaRPr>
          </a:p>
        </p:txBody>
      </p:sp>
      <p:sp>
        <p:nvSpPr>
          <p:cNvPr id="84995" name="Rectangle 2"/>
          <p:cNvSpPr>
            <a:spLocks noGrp="1" noRot="1" noChangeAspect="1" noChangeArrowheads="1" noTextEdit="1"/>
          </p:cNvSpPr>
          <p:nvPr>
            <p:ph type="sldImg"/>
          </p:nvPr>
        </p:nvSpPr>
        <p:spPr>
          <a:xfrm>
            <a:off x="1181100" y="696913"/>
            <a:ext cx="4648200" cy="3486150"/>
          </a:xfrm>
          <a:ln/>
        </p:spPr>
      </p:sp>
      <p:sp>
        <p:nvSpPr>
          <p:cNvPr id="84996" name="Rectangle 3"/>
          <p:cNvSpPr>
            <a:spLocks noGrp="1" noChangeArrowheads="1"/>
          </p:cNvSpPr>
          <p:nvPr>
            <p:ph type="body" idx="1"/>
          </p:nvPr>
        </p:nvSpPr>
        <p:spPr>
          <a:xfrm>
            <a:off x="701040" y="4415791"/>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MR</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3646BCC-9BFC-43B0-99DA-50C20CE6774F}" type="slidenum">
              <a:rPr lang="en-US" smtClean="0"/>
              <a:pPr eaLnBrk="1" hangingPunct="1"/>
              <a:t>67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CP</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D55DFAB-BCC7-4E33-AF00-4A17537EA9C3}" type="slidenum">
              <a:rPr lang="en-US" smtClean="0"/>
              <a:pPr eaLnBrk="1" hangingPunct="1"/>
              <a:t>68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CP</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3781AA0-1371-45C0-97E5-98AA62839300}" type="slidenum">
              <a:rPr lang="en-US" smtClean="0"/>
              <a:pPr eaLnBrk="1" hangingPunct="1"/>
              <a:t>70</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7"/>
          <p:cNvSpPr>
            <a:spLocks noGrp="1" noChangeArrowheads="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lvl1pPr>
              <a:defRPr>
                <a:solidFill>
                  <a:schemeClr val="tx1"/>
                </a:solidFill>
                <a:latin typeface="Arial" pitchFamily="34" charset="0"/>
              </a:defRPr>
            </a:lvl1pPr>
            <a:lvl2pPr marL="742909" indent="-285734">
              <a:defRPr>
                <a:solidFill>
                  <a:schemeClr val="tx1"/>
                </a:solidFill>
                <a:latin typeface="Arial" pitchFamily="34" charset="0"/>
              </a:defRPr>
            </a:lvl2pPr>
            <a:lvl3pPr marL="1142937" indent="-228587">
              <a:defRPr>
                <a:solidFill>
                  <a:schemeClr val="tx1"/>
                </a:solidFill>
                <a:latin typeface="Arial" pitchFamily="34" charset="0"/>
              </a:defRPr>
            </a:lvl3pPr>
            <a:lvl4pPr marL="1600111" indent="-228587">
              <a:defRPr>
                <a:solidFill>
                  <a:schemeClr val="tx1"/>
                </a:solidFill>
                <a:latin typeface="Arial" pitchFamily="34" charset="0"/>
              </a:defRPr>
            </a:lvl4pPr>
            <a:lvl5pPr marL="2057287" indent="-228587">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fld id="{74D316AA-2BDC-4879-988E-A40C6E0F7634}" type="slidenum">
              <a:rPr lang="en-US"/>
              <a:pPr/>
              <a:t>79</a:t>
            </a:fld>
            <a:endParaRPr lang="en-US"/>
          </a:p>
        </p:txBody>
      </p:sp>
      <p:sp>
        <p:nvSpPr>
          <p:cNvPr id="186371"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Notes Placeholder 2"/>
          <p:cNvSpPr>
            <a:spLocks noGrp="1"/>
          </p:cNvSpPr>
          <p:nvPr>
            <p:ph type="body" idx="1"/>
          </p:nvPr>
        </p:nvSpPr>
        <p:spPr bwMode="auto">
          <a:xfrm>
            <a:off x="936626" y="4418013"/>
            <a:ext cx="51371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1" tIns="46395" rIns="92791" bIns="46395"/>
          <a:lstStyle/>
          <a:p>
            <a:pPr>
              <a:spcBef>
                <a:spcPct val="0"/>
              </a:spcBef>
            </a:pPr>
            <a:endParaRPr lang="en-US" smtClean="0"/>
          </a:p>
        </p:txBody>
      </p:sp>
      <p:sp>
        <p:nvSpPr>
          <p:cNvPr id="186373" name="Slide Number Placeholder 3"/>
          <p:cNvSpPr txBox="1">
            <a:spLocks noGrp="1"/>
          </p:cNvSpPr>
          <p:nvPr/>
        </p:nvSpPr>
        <p:spPr bwMode="auto">
          <a:xfrm>
            <a:off x="3970338" y="8831264"/>
            <a:ext cx="30400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1" tIns="46395" rIns="92791" bIns="46395" anchor="b"/>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algn="r"/>
            <a:fld id="{7EBC8514-F5D3-48C9-8F13-534F042A6555}" type="slidenum">
              <a:rPr lang="en-US" sz="1200">
                <a:latin typeface="Times" pitchFamily="18" charset="0"/>
              </a:rPr>
              <a:pPr algn="r"/>
              <a:t>79</a:t>
            </a:fld>
            <a:endParaRPr lang="en-US" sz="120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a:solidFill>
                  <a:schemeClr val="tx1"/>
                </a:solidFill>
                <a:latin typeface="Calibri" pitchFamily="34" charset="0"/>
                <a:ea typeface="MS PGothic" pitchFamily="34" charset="-128"/>
              </a:defRPr>
            </a:lvl1pPr>
            <a:lvl2pPr marL="757066" indent="-291179" defTabSz="928538" eaLnBrk="0" hangingPunct="0">
              <a:defRPr>
                <a:solidFill>
                  <a:schemeClr val="tx1"/>
                </a:solidFill>
                <a:latin typeface="Calibri" pitchFamily="34" charset="0"/>
                <a:ea typeface="MS PGothic" pitchFamily="34" charset="-128"/>
              </a:defRPr>
            </a:lvl2pPr>
            <a:lvl3pPr marL="1164717" indent="-232943" defTabSz="928538" eaLnBrk="0" hangingPunct="0">
              <a:defRPr>
                <a:solidFill>
                  <a:schemeClr val="tx1"/>
                </a:solidFill>
                <a:latin typeface="Calibri" pitchFamily="34" charset="0"/>
                <a:ea typeface="MS PGothic" pitchFamily="34" charset="-128"/>
              </a:defRPr>
            </a:lvl3pPr>
            <a:lvl4pPr marL="1630604" indent="-232943" defTabSz="928538" eaLnBrk="0" hangingPunct="0">
              <a:defRPr>
                <a:solidFill>
                  <a:schemeClr val="tx1"/>
                </a:solidFill>
                <a:latin typeface="Calibri" pitchFamily="34" charset="0"/>
                <a:ea typeface="MS PGothic" pitchFamily="34" charset="-128"/>
              </a:defRPr>
            </a:lvl4pPr>
            <a:lvl5pPr marL="2096491" indent="-232943" defTabSz="928538" eaLnBrk="0" hangingPunct="0">
              <a:defRPr>
                <a:solidFill>
                  <a:schemeClr val="tx1"/>
                </a:solidFill>
                <a:latin typeface="Calibri" pitchFamily="34" charset="0"/>
                <a:ea typeface="MS PGothic" pitchFamily="34" charset="-128"/>
              </a:defRPr>
            </a:lvl5pPr>
            <a:lvl6pPr marL="2562377" indent="-232943" defTabSz="928538"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928538"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928538"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92853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31598CF-6803-4463-BCFD-43F96D7D494D}" type="slidenum">
              <a:rPr lang="en-US" smtClean="0">
                <a:latin typeface="Verdana" pitchFamily="34" charset="0"/>
              </a:rPr>
              <a:pPr eaLnBrk="1" hangingPunct="1"/>
              <a:t>10</a:t>
            </a:fld>
            <a:endParaRPr lang="en-US" smtClean="0">
              <a:latin typeface="Verdana" pitchFamily="34" charset="0"/>
            </a:endParaRPr>
          </a:p>
        </p:txBody>
      </p:sp>
      <p:sp>
        <p:nvSpPr>
          <p:cNvPr id="62467"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D2E2C91-FDA7-4AC0-997C-1EF1A5B1044F}" type="slidenum">
              <a:rPr lang="en-US" smtClean="0"/>
              <a:pPr eaLnBrk="1" hangingPunct="1"/>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1BE6994-B909-4A52-846D-CE5E1804C7E5}" type="slidenum">
              <a:rPr lang="en-US" smtClean="0"/>
              <a:pPr eaLnBrk="1" hangingPunct="1"/>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Windows Apps purchased at Windows Store  Apps not Android  (Asus &amp; Samsung </a:t>
            </a:r>
            <a:r>
              <a:rPr lang="en-US" dirty="0" err="1" smtClean="0"/>
              <a:t>woking</a:t>
            </a:r>
            <a:r>
              <a:rPr lang="en-US" dirty="0" smtClean="0"/>
              <a:t> on a tablet to run both Android &amp; Windows apps)</a:t>
            </a:r>
          </a:p>
          <a:p>
            <a:pPr eaLnBrk="1" hangingPunct="1">
              <a:spcBef>
                <a:spcPct val="0"/>
              </a:spcBef>
            </a:pPr>
            <a:r>
              <a:rPr lang="en-US" dirty="0" smtClean="0"/>
              <a:t>	Surface will not run Android (at least not yet)</a:t>
            </a:r>
          </a:p>
          <a:p>
            <a:pPr eaLnBrk="1" hangingPunct="1">
              <a:spcBef>
                <a:spcPct val="0"/>
              </a:spcBef>
            </a:pPr>
            <a:r>
              <a:rPr lang="en-US" dirty="0" smtClean="0"/>
              <a:t>RT &amp; Pro versions of Surface</a:t>
            </a:r>
          </a:p>
          <a:p>
            <a:pPr eaLnBrk="1" hangingPunct="1">
              <a:spcBef>
                <a:spcPct val="0"/>
              </a:spcBef>
            </a:pPr>
            <a:endParaRPr lang="en-US" dirty="0" smtClean="0"/>
          </a:p>
          <a:p>
            <a:pPr eaLnBrk="1" hangingPunct="1">
              <a:spcBef>
                <a:spcPct val="0"/>
              </a:spcBef>
            </a:pPr>
            <a:r>
              <a:rPr lang="en-US" dirty="0" smtClean="0"/>
              <a:t>RT  Mouse support</a:t>
            </a:r>
          </a:p>
          <a:p>
            <a:pPr eaLnBrk="1" hangingPunct="1">
              <a:spcBef>
                <a:spcPct val="0"/>
              </a:spcBef>
            </a:pPr>
            <a:r>
              <a:rPr lang="en-US" dirty="0" err="1" smtClean="0"/>
              <a:t>Wifi</a:t>
            </a:r>
            <a:r>
              <a:rPr lang="en-US" dirty="0" smtClean="0"/>
              <a:t> Only</a:t>
            </a:r>
          </a:p>
          <a:p>
            <a:pPr eaLnBrk="1" hangingPunct="1">
              <a:spcBef>
                <a:spcPct val="0"/>
              </a:spcBef>
            </a:pPr>
            <a:r>
              <a:rPr lang="en-US" dirty="0" smtClean="0"/>
              <a:t>Good cameras (2)</a:t>
            </a:r>
          </a:p>
          <a:p>
            <a:pPr eaLnBrk="1" hangingPunct="1">
              <a:spcBef>
                <a:spcPct val="0"/>
              </a:spcBef>
            </a:pPr>
            <a:r>
              <a:rPr lang="en-US" dirty="0" smtClean="0"/>
              <a:t>Poor battery relative to iPad mini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S PGothic" pitchFamily="34" charset="-128"/>
                <a:cs typeface="ＭＳ Ｐゴシック" charset="0"/>
              </a:rPr>
              <a:t>OpenSignal</a:t>
            </a:r>
            <a:r>
              <a:rPr lang="en-US" sz="1200" kern="1200" dirty="0" smtClean="0">
                <a:solidFill>
                  <a:schemeClr val="tx1"/>
                </a:solidFill>
                <a:effectLst/>
                <a:latin typeface="+mn-lt"/>
                <a:ea typeface="MS PGothic" pitchFamily="34" charset="-128"/>
                <a:cs typeface="ＭＳ Ｐゴシック" charset="0"/>
              </a:rPr>
              <a:t> took a look at all the different Android devices that downloaded its app, and what version of the OS the 682,000 sample devices were running. When the site ran the same test last year, they noticed 3,997 individual Android devices. But in 2013, there's an astonishing 11,868 unique Android devices in the wild. If you need a visual representation what that looks like, check out the chart in this slide.</a:t>
            </a:r>
          </a:p>
          <a:p>
            <a:endParaRPr lang="en-US" sz="1200" kern="1200" dirty="0" smtClean="0">
              <a:solidFill>
                <a:schemeClr val="tx1"/>
              </a:solidFill>
              <a:effectLst/>
              <a:latin typeface="+mn-lt"/>
              <a:ea typeface="MS PGothic"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Samsung accounted for 47.5 percent of all Android devices, with Sony-Ericsson taking the second place spot with only 6.5 percent. But hardware fragmentation is only part of the issue--there's also the matter of OS version. Over 37 percent of all Android users are running Jelly Bean, but 34 percent are still utilizing 2.3 Gingerbread. Comparatively, 95 percent of Apple's devices had upgraded to iOS 6.</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S PGothic" pitchFamily="34" charset="-128"/>
                <a:cs typeface="ＭＳ Ｐゴシック" charset="0"/>
              </a:rPr>
              <a:t>OpenSignal</a:t>
            </a:r>
            <a:r>
              <a:rPr lang="en-US" sz="1200" kern="1200" dirty="0" smtClean="0">
                <a:solidFill>
                  <a:schemeClr val="tx1"/>
                </a:solidFill>
                <a:effectLst/>
                <a:latin typeface="+mn-lt"/>
                <a:ea typeface="MS PGothic" pitchFamily="34" charset="-128"/>
                <a:cs typeface="ＭＳ Ｐゴシック" charset="0"/>
              </a:rPr>
              <a:t> rightly points out that fragmentation can be a positive for consumers. Clearly, Android devices offer increased variety, and with </a:t>
            </a:r>
            <a:r>
              <a:rPr lang="en-US" sz="1200" kern="1200" dirty="0" smtClean="0">
                <a:solidFill>
                  <a:schemeClr val="tx1"/>
                </a:solidFill>
                <a:effectLst/>
                <a:latin typeface="+mn-lt"/>
                <a:ea typeface="MS PGothic" pitchFamily="34" charset="-128"/>
                <a:cs typeface="ＭＳ Ｐゴシック" charset="0"/>
                <a:hlinkClick r:id="rId3" tooltip="IGN - Cheaper iPhone"/>
              </a:rPr>
              <a:t>rumors of a cheaper iPhone on the horizon</a:t>
            </a:r>
            <a:r>
              <a:rPr lang="en-US" sz="1200" kern="1200" dirty="0" smtClean="0">
                <a:solidFill>
                  <a:schemeClr val="tx1"/>
                </a:solidFill>
                <a:effectLst/>
                <a:latin typeface="+mn-lt"/>
                <a:ea typeface="MS PGothic" pitchFamily="34" charset="-128"/>
                <a:cs typeface="ＭＳ Ｐゴシック" charset="0"/>
              </a:rPr>
              <a:t>, even Apple may see the benefits of widening its hardware lineup.</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charset="0"/>
              </a:rPr>
              <a:t>suspicious that Android vendor-specific customizations are hindering Google’s efforts to make the user-interface more accessible – esp.  to blind or low-vision users.</a:t>
            </a:r>
          </a:p>
          <a:p>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16</a:t>
            </a:fld>
            <a:endParaRPr lang="en-US"/>
          </a:p>
        </p:txBody>
      </p:sp>
    </p:spTree>
    <p:extLst>
      <p:ext uri="{BB962C8B-B14F-4D97-AF65-F5344CB8AC3E}">
        <p14:creationId xmlns:p14="http://schemas.microsoft.com/office/powerpoint/2010/main" val="405149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version is different enough with regard to accessibility – need to know what version on what tablet.</a:t>
            </a:r>
          </a:p>
          <a:p>
            <a:r>
              <a:rPr lang="en-US" dirty="0" smtClean="0"/>
              <a:t>Tablet manufacturers may change/enhance features</a:t>
            </a:r>
            <a:r>
              <a:rPr lang="en-US" baseline="0" dirty="0" smtClean="0"/>
              <a:t> so that access is different from tablet to tablet within same </a:t>
            </a:r>
            <a:r>
              <a:rPr lang="en-US" baseline="0" smtClean="0"/>
              <a:t>version of OS</a:t>
            </a:r>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17</a:t>
            </a:fld>
            <a:endParaRPr lang="en-US"/>
          </a:p>
        </p:txBody>
      </p:sp>
    </p:spTree>
    <p:extLst>
      <p:ext uri="{BB962C8B-B14F-4D97-AF65-F5344CB8AC3E}">
        <p14:creationId xmlns:p14="http://schemas.microsoft.com/office/powerpoint/2010/main" val="153069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8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9A76B32-E267-4DE1-9F35-677DE2DB1796}" type="datetime1">
              <a:rPr lang="en-US"/>
              <a:pPr>
                <a:defRPr/>
              </a:pPr>
              <a:t>8/9/2013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S PGothic" pitchFamily="34"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37FBC79-2B3F-47A3-8687-CCCCA593F982}" type="slidenum">
              <a:rPr lang="en-US"/>
              <a:pPr>
                <a:defRPr/>
              </a:pPr>
              <a:t>‹#›</a:t>
            </a:fld>
            <a:endParaRPr lang="en-US"/>
          </a:p>
        </p:txBody>
      </p:sp>
    </p:spTree>
    <p:extLst>
      <p:ext uri="{BB962C8B-B14F-4D97-AF65-F5344CB8AC3E}">
        <p14:creationId xmlns:p14="http://schemas.microsoft.com/office/powerpoint/2010/main" val="338665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9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64246B-211F-4335-86A5-47E848629296}" type="datetimeFigureOut">
              <a:rPr lang="en-US"/>
              <a:pPr>
                <a:defRPr/>
              </a:pPr>
              <a:t>8/9/2013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81C988A-C6C9-443A-BAF7-9185FB13DC9A}" type="slidenum">
              <a:rPr lang="en-US"/>
              <a:pPr>
                <a:defRPr/>
              </a:pPr>
              <a:t>‹#›</a:t>
            </a:fld>
            <a:endParaRPr lang="en-US"/>
          </a:p>
        </p:txBody>
      </p:sp>
    </p:spTree>
    <p:extLst>
      <p:ext uri="{BB962C8B-B14F-4D97-AF65-F5344CB8AC3E}">
        <p14:creationId xmlns:p14="http://schemas.microsoft.com/office/powerpoint/2010/main" val="54539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0CBF316-FDFD-42B2-8AF8-BFF3ECB548C2}" type="datetimeFigureOut">
              <a:rPr lang="en-US"/>
              <a:pPr>
                <a:defRPr/>
              </a:pPr>
              <a:t>8/9/2013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E9062FE-89C1-45BD-85B7-308856030050}" type="slidenum">
              <a:rPr lang="en-US"/>
              <a:pPr>
                <a:defRPr/>
              </a:pPr>
              <a:t>‹#›</a:t>
            </a:fld>
            <a:endParaRPr lang="en-US"/>
          </a:p>
        </p:txBody>
      </p:sp>
    </p:spTree>
    <p:extLst>
      <p:ext uri="{BB962C8B-B14F-4D97-AF65-F5344CB8AC3E}">
        <p14:creationId xmlns:p14="http://schemas.microsoft.com/office/powerpoint/2010/main" val="127897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5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99E1CE-754B-4FE6-881A-DE4916C8A6C2}" type="datetimeFigureOut">
              <a:rPr lang="en-US"/>
              <a:pPr>
                <a:defRPr/>
              </a:pPr>
              <a:t>8/9/2013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B76098-DB93-4CC8-BD41-0CA964C39043}" type="slidenum">
              <a:rPr lang="en-US"/>
              <a:pPr>
                <a:defRPr/>
              </a:pPr>
              <a:t>‹#›</a:t>
            </a:fld>
            <a:endParaRPr lang="en-US"/>
          </a:p>
        </p:txBody>
      </p:sp>
    </p:spTree>
    <p:extLst>
      <p:ext uri="{BB962C8B-B14F-4D97-AF65-F5344CB8AC3E}">
        <p14:creationId xmlns:p14="http://schemas.microsoft.com/office/powerpoint/2010/main" val="9039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6E778A-A475-4B1A-A862-C4BDE32CCECB}" type="datetimeFigureOut">
              <a:rPr lang="en-US"/>
              <a:pPr>
                <a:defRPr/>
              </a:pPr>
              <a:t>8/9/2013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spTree>
    <p:extLst>
      <p:ext uri="{BB962C8B-B14F-4D97-AF65-F5344CB8AC3E}">
        <p14:creationId xmlns:p14="http://schemas.microsoft.com/office/powerpoint/2010/main" val="212814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56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48546B-BF47-422A-B555-2442063ACDBD}" type="datetimeFigureOut">
              <a:rPr lang="en-US"/>
              <a:pPr>
                <a:defRPr/>
              </a:pPr>
              <a:t>8/9/2013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215AB8-4919-4121-9474-5270E0CFC408}" type="slidenum">
              <a:rPr lang="en-US"/>
              <a:pPr>
                <a:defRPr/>
              </a:pPr>
              <a:t>‹#›</a:t>
            </a:fld>
            <a:endParaRPr lang="en-US"/>
          </a:p>
        </p:txBody>
      </p:sp>
    </p:spTree>
    <p:extLst>
      <p:ext uri="{BB962C8B-B14F-4D97-AF65-F5344CB8AC3E}">
        <p14:creationId xmlns:p14="http://schemas.microsoft.com/office/powerpoint/2010/main" val="213265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1193DA-16C5-4D9C-99AE-7B7364EE12E7}" type="datetimeFigureOut">
              <a:rPr lang="en-US"/>
              <a:pPr>
                <a:defRPr/>
              </a:pPr>
              <a:t>8/9/2013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313FDD-1C03-420A-A6D2-5E859A8A863F}" type="slidenum">
              <a:rPr lang="en-US"/>
              <a:pPr>
                <a:defRPr/>
              </a:pPr>
              <a:t>‹#›</a:t>
            </a:fld>
            <a:endParaRPr lang="en-US"/>
          </a:p>
        </p:txBody>
      </p:sp>
    </p:spTree>
    <p:extLst>
      <p:ext uri="{BB962C8B-B14F-4D97-AF65-F5344CB8AC3E}">
        <p14:creationId xmlns:p14="http://schemas.microsoft.com/office/powerpoint/2010/main" val="2168708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MAC PPT Cover Final.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7" r:id="rId1"/>
    <p:sldLayoutId id="2147483871" r:id="rId2"/>
    <p:sldLayoutId id="2147483872"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AMAC. T4L Interior AMAC only.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8" r:id="rId1"/>
    <p:sldLayoutId id="2147483873" r:id="rId2"/>
    <p:sldLayoutId id="2147483876" r:id="rId3"/>
    <p:sldLayoutId id="2147483879" r:id="rId4"/>
    <p:sldLayoutId id="2147483880" r:id="rId5"/>
    <p:sldLayoutId id="2147483881" r:id="rId6"/>
    <p:sldLayoutId id="2147483882"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MAC.PPT.Interior w-AAW.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9" name="Picture 7" descr="AMAC.PPT.Interior w-ATN.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630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atfl.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iPad%20Chopping%20board.flv" TargetMode="External"/><Relationship Id="rId1" Type="http://schemas.openxmlformats.org/officeDocument/2006/relationships/slideLayout" Target="../slideLayouts/slideLayout5.xml"/><Relationship Id="rId4" Type="http://schemas.openxmlformats.org/officeDocument/2006/relationships/hyperlink" Target="http://www.youtube.com/watch?v=R6WuHzE-1f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hyperlink" Target="http://www.ign.com/articles/2013/07/30/heres-what-android-fragmentation-looks-lik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mailto:bsatt@uga.edu" TargetMode="External"/><Relationship Id="rId7" Type="http://schemas.openxmlformats.org/officeDocument/2006/relationships/image" Target="../media/image8.png"/><Relationship Id="rId2" Type="http://schemas.openxmlformats.org/officeDocument/2006/relationships/hyperlink" Target="mailto:Ben@gatfl.org" TargetMode="Externa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mailto:Ben@center4ATexcellenc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8.jpeg"/><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3.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7.jpe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hyperlink" Target="http://www.androidaccess.ne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9.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5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hyperlink" Target="http://www.mymedschedule.com/" TargetMode="External"/><Relationship Id="rId2"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97.png"/><Relationship Id="rId5" Type="http://schemas.openxmlformats.org/officeDocument/2006/relationships/image" Target="../media/image34.jpe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2" Type="http://schemas.openxmlformats.org/officeDocument/2006/relationships/hyperlink" Target="http://www.amacusg.org/"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6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youtube.com/watch?v=NLIAY-1OHyk" TargetMode="External"/><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png"/></Relationships>
</file>

<file path=ppt/slides/_rels/slide6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keyringapp.com/" TargetMode="External"/><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image" Target="../media/image106.jpeg"/><Relationship Id="rId4" Type="http://schemas.openxmlformats.org/officeDocument/2006/relationships/image" Target="../media/image105.png"/></Relationships>
</file>

<file path=ppt/slides/_rels/slide6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08.jpeg"/><Relationship Id="rId7"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www.youtube.com/watch?v=niJguU7r-bs&amp;feature=related" TargetMode="External"/><Relationship Id="rId5" Type="http://schemas.openxmlformats.org/officeDocument/2006/relationships/image" Target="../media/image109.jpeg"/><Relationship Id="rId4" Type="http://schemas.openxmlformats.org/officeDocument/2006/relationships/hyperlink" Target="http://www.youtube.com/watch?v=mHVJYz7Z0Po" TargetMode="External"/><Relationship Id="rId9" Type="http://schemas.openxmlformats.org/officeDocument/2006/relationships/image" Target="../media/image37.jpeg"/></Relationships>
</file>

<file path=ppt/slides/_rels/slide6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hyperlink" Target="http://www.youtube.com/watch?v=i0blnQ2uGrI" TargetMode="External"/><Relationship Id="rId9"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97.png"/><Relationship Id="rId4" Type="http://schemas.openxmlformats.org/officeDocument/2006/relationships/image" Target="../media/image115.png"/></Relationships>
</file>

<file path=ppt/slides/_rels/slide6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16.png"/><Relationship Id="rId7"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118.jpeg"/><Relationship Id="rId4" Type="http://schemas.openxmlformats.org/officeDocument/2006/relationships/image" Target="../media/image117.jpeg"/></Relationships>
</file>

<file path=ppt/slides/_rels/slide68.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107.png"/><Relationship Id="rId4" Type="http://schemas.openxmlformats.org/officeDocument/2006/relationships/image" Target="../media/image126.jpeg"/></Relationships>
</file>

<file path=ppt/slides/_rels/slide7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0.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4.jpeg"/><Relationship Id="rId4" Type="http://schemas.openxmlformats.org/officeDocument/2006/relationships/image" Target="../media/image128.jpeg"/></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9.jpeg"/><Relationship Id="rId1" Type="http://schemas.openxmlformats.org/officeDocument/2006/relationships/slideLayout" Target="../slideLayouts/slideLayout6.xml"/><Relationship Id="rId4" Type="http://schemas.openxmlformats.org/officeDocument/2006/relationships/image" Target="../media/image130.jpeg"/></Relationships>
</file>

<file path=ppt/slides/_rels/slide7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133.jpeg"/></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4.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135.png"/></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6.png"/><Relationship Id="rId1" Type="http://schemas.openxmlformats.org/officeDocument/2006/relationships/slideLayout" Target="../slideLayouts/slideLayout6.xml"/><Relationship Id="rId4" Type="http://schemas.openxmlformats.org/officeDocument/2006/relationships/image" Target="../media/image135.png"/></Relationships>
</file>

<file path=ppt/slides/_rels/slide76.xml.rels><?xml version="1.0" encoding="UTF-8" standalone="yes"?>
<Relationships xmlns="http://schemas.openxmlformats.org/package/2006/relationships"><Relationship Id="rId3" Type="http://schemas.openxmlformats.org/officeDocument/2006/relationships/hyperlink" Target="http://appshopper.com/utilities/looktel-money-reader" TargetMode="External"/><Relationship Id="rId2" Type="http://schemas.openxmlformats.org/officeDocument/2006/relationships/image" Target="../media/image137.jpeg"/><Relationship Id="rId1" Type="http://schemas.openxmlformats.org/officeDocument/2006/relationships/slideLayout" Target="../slideLayouts/slideLayout6.xml"/><Relationship Id="rId6" Type="http://schemas.openxmlformats.org/officeDocument/2006/relationships/image" Target="../media/image135.png"/><Relationship Id="rId5" Type="http://schemas.openxmlformats.org/officeDocument/2006/relationships/image" Target="../media/image37.jpeg"/><Relationship Id="rId4" Type="http://schemas.openxmlformats.org/officeDocument/2006/relationships/image" Target="../media/image138.png"/></Relationships>
</file>

<file path=ppt/slides/_rels/slide7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9.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4.jpeg"/><Relationship Id="rId4" Type="http://schemas.openxmlformats.org/officeDocument/2006/relationships/image" Target="../media/image140.jpeg"/></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hyperlink" Target="http://www.gatfl.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hyperlink" Target="mailto:Martha.Rust@gatfl.gatech.edu" TargetMode="External"/><Relationship Id="rId2" Type="http://schemas.openxmlformats.org/officeDocument/2006/relationships/hyperlink" Target="mailto:Liz.Persaud@gatfl.gatech.edu" TargetMode="External"/><Relationship Id="rId1" Type="http://schemas.openxmlformats.org/officeDocument/2006/relationships/slideLayout" Target="../slideLayouts/slideLayout5.xml"/><Relationship Id="rId5" Type="http://schemas.openxmlformats.org/officeDocument/2006/relationships/image" Target="../media/image142.jpeg"/><Relationship Id="rId4" Type="http://schemas.openxmlformats.org/officeDocument/2006/relationships/hyperlink" Target="mailto:Ben@gatfl.or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waltonoptions.org&#160;/" TargetMode="External"/><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1295401" y="2819400"/>
            <a:ext cx="6553199"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002060"/>
                </a:solidFill>
              </a:rPr>
              <a:t>Tablets and Apps Compared</a:t>
            </a:r>
            <a:br>
              <a:rPr lang="en-US" sz="3600" b="1" dirty="0" smtClean="0">
                <a:solidFill>
                  <a:srgbClr val="002060"/>
                </a:solidFill>
              </a:rPr>
            </a:br>
            <a:endParaRPr lang="en-US" sz="3600" b="1" dirty="0" smtClean="0">
              <a:solidFill>
                <a:srgbClr val="002060"/>
              </a:solidFill>
            </a:endParaRPr>
          </a:p>
        </p:txBody>
      </p:sp>
      <p:sp>
        <p:nvSpPr>
          <p:cNvPr id="11267" name="Subtitle 2"/>
          <p:cNvSpPr>
            <a:spLocks noGrp="1"/>
          </p:cNvSpPr>
          <p:nvPr>
            <p:ph type="subTitle" idx="1"/>
          </p:nvPr>
        </p:nvSpPr>
        <p:spPr bwMode="auto">
          <a:xfrm>
            <a:off x="1647392" y="4910138"/>
            <a:ext cx="6201208" cy="147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spcBef>
                <a:spcPct val="0"/>
              </a:spcBef>
            </a:pPr>
            <a:r>
              <a:rPr lang="en-US" sz="2400" i="1" dirty="0" smtClean="0">
                <a:solidFill>
                  <a:schemeClr val="tx1"/>
                </a:solidFill>
              </a:rPr>
              <a:t>Georgia Tools for Life</a:t>
            </a:r>
          </a:p>
          <a:p>
            <a:pPr algn="r" eaLnBrk="1" hangingPunct="1">
              <a:spcBef>
                <a:spcPct val="0"/>
              </a:spcBef>
            </a:pPr>
            <a:r>
              <a:rPr lang="en-US" sz="2400" i="1" dirty="0" smtClean="0">
                <a:solidFill>
                  <a:schemeClr val="tx1"/>
                </a:solidFill>
                <a:hlinkClick r:id="rId2"/>
              </a:rPr>
              <a:t>www.gatfl.org</a:t>
            </a:r>
            <a:r>
              <a:rPr lang="en-US" sz="2400" i="1" dirty="0" smtClean="0">
                <a:solidFill>
                  <a:schemeClr val="tx1"/>
                </a:solidFill>
              </a:rPr>
              <a:t> </a:t>
            </a:r>
          </a:p>
        </p:txBody>
      </p:sp>
      <p:sp>
        <p:nvSpPr>
          <p:cNvPr id="11268" name="TextBox 7"/>
          <p:cNvSpPr txBox="1">
            <a:spLocks noChangeArrowheads="1"/>
          </p:cNvSpPr>
          <p:nvPr/>
        </p:nvSpPr>
        <p:spPr bwMode="auto">
          <a:xfrm>
            <a:off x="5986463" y="64404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p>
        </p:txBody>
      </p:sp>
      <p:sp>
        <p:nvSpPr>
          <p:cNvPr id="11269" name="TextBox 8"/>
          <p:cNvSpPr txBox="1">
            <a:spLocks noChangeArrowheads="1"/>
          </p:cNvSpPr>
          <p:nvPr/>
        </p:nvSpPr>
        <p:spPr bwMode="auto">
          <a:xfrm>
            <a:off x="6748463" y="64039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p>
        </p:txBody>
      </p:sp>
      <p:sp>
        <p:nvSpPr>
          <p:cNvPr id="11270" name="TextBox 9"/>
          <p:cNvSpPr txBox="1">
            <a:spLocks noChangeArrowheads="1"/>
          </p:cNvSpPr>
          <p:nvPr/>
        </p:nvSpPr>
        <p:spPr bwMode="auto">
          <a:xfrm>
            <a:off x="6403975" y="63865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p>
        </p:txBody>
      </p:sp>
      <p:pic>
        <p:nvPicPr>
          <p:cNvPr id="1127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0967" y="762000"/>
            <a:ext cx="164941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
          <p:cNvSpPr txBox="1">
            <a:spLocks noChangeArrowheads="1"/>
          </p:cNvSpPr>
          <p:nvPr/>
        </p:nvSpPr>
        <p:spPr bwMode="auto">
          <a:xfrm>
            <a:off x="152399" y="6450419"/>
            <a:ext cx="1404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200" dirty="0" smtClean="0">
                <a:latin typeface="+mn-lt"/>
              </a:rPr>
              <a:t>July 11, 2013</a:t>
            </a:r>
            <a:endParaRPr lang="en-US" sz="12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82738" y="842963"/>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smtClean="0"/>
              <a:t>Who are We Serving</a:t>
            </a:r>
          </a:p>
        </p:txBody>
      </p:sp>
      <p:sp>
        <p:nvSpPr>
          <p:cNvPr id="19459" name="Rectangle 3"/>
          <p:cNvSpPr>
            <a:spLocks noGrp="1" noChangeArrowheads="1"/>
          </p:cNvSpPr>
          <p:nvPr>
            <p:ph type="body" idx="1"/>
          </p:nvPr>
        </p:nvSpPr>
        <p:spPr bwMode="auto">
          <a:xfrm>
            <a:off x="28575" y="1752600"/>
            <a:ext cx="3200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 typeface="Wingdings" pitchFamily="2" charset="2"/>
              <a:buNone/>
            </a:pPr>
            <a:r>
              <a:rPr lang="en-US" sz="2400" dirty="0" smtClean="0"/>
              <a:t>	</a:t>
            </a:r>
            <a:r>
              <a:rPr lang="en-US" sz="2000" dirty="0" smtClean="0"/>
              <a:t>Over 54,000,000 individuals in the United States have disabilities that affect their ability to: </a:t>
            </a:r>
            <a:endParaRPr lang="en-US" sz="2400" dirty="0" smtClean="0"/>
          </a:p>
          <a:p>
            <a:pPr lvl="1" eaLnBrk="1" hangingPunct="1">
              <a:spcBef>
                <a:spcPct val="0"/>
              </a:spcBef>
              <a:buFont typeface="Arial" pitchFamily="34" charset="0"/>
              <a:buChar char="•"/>
            </a:pPr>
            <a:r>
              <a:rPr lang="en-US" sz="2000" dirty="0" smtClean="0"/>
              <a:t>see </a:t>
            </a:r>
          </a:p>
          <a:p>
            <a:pPr lvl="1" eaLnBrk="1" hangingPunct="1">
              <a:spcBef>
                <a:spcPct val="0"/>
              </a:spcBef>
              <a:buFont typeface="Arial" pitchFamily="34" charset="0"/>
              <a:buChar char="•"/>
            </a:pPr>
            <a:r>
              <a:rPr lang="en-US" sz="2000" dirty="0" smtClean="0"/>
              <a:t>hear </a:t>
            </a:r>
          </a:p>
          <a:p>
            <a:pPr lvl="1" eaLnBrk="1" hangingPunct="1">
              <a:spcBef>
                <a:spcPct val="0"/>
              </a:spcBef>
              <a:buFont typeface="Arial" pitchFamily="34" charset="0"/>
              <a:buChar char="•"/>
            </a:pPr>
            <a:r>
              <a:rPr lang="en-US" sz="2000" dirty="0" smtClean="0"/>
              <a:t>communicate </a:t>
            </a:r>
          </a:p>
          <a:p>
            <a:pPr lvl="1" eaLnBrk="1" hangingPunct="1">
              <a:spcBef>
                <a:spcPct val="0"/>
              </a:spcBef>
              <a:buFont typeface="Arial" pitchFamily="34" charset="0"/>
              <a:buChar char="•"/>
            </a:pPr>
            <a:r>
              <a:rPr lang="en-US" sz="2000" dirty="0" smtClean="0"/>
              <a:t>reason </a:t>
            </a:r>
          </a:p>
          <a:p>
            <a:pPr lvl="1" eaLnBrk="1" hangingPunct="1">
              <a:spcBef>
                <a:spcPct val="0"/>
              </a:spcBef>
              <a:buFont typeface="Arial" pitchFamily="34" charset="0"/>
              <a:buChar char="•"/>
            </a:pPr>
            <a:r>
              <a:rPr lang="en-US" sz="2000" dirty="0" smtClean="0"/>
              <a:t>walk</a:t>
            </a:r>
          </a:p>
          <a:p>
            <a:pPr lvl="1" eaLnBrk="1" hangingPunct="1">
              <a:spcBef>
                <a:spcPct val="0"/>
              </a:spcBef>
              <a:buFont typeface="Arial" pitchFamily="34" charset="0"/>
              <a:buChar char="•"/>
            </a:pPr>
            <a:r>
              <a:rPr lang="en-US" sz="2000" dirty="0" smtClean="0"/>
              <a:t>perform other basic life functions</a:t>
            </a:r>
          </a:p>
        </p:txBody>
      </p:sp>
      <p:sp>
        <p:nvSpPr>
          <p:cNvPr id="19460" name="Rectangle 4"/>
          <p:cNvSpPr>
            <a:spLocks noChangeArrowheads="1"/>
          </p:cNvSpPr>
          <p:nvPr/>
        </p:nvSpPr>
        <p:spPr bwMode="auto">
          <a:xfrm>
            <a:off x="228600" y="6249068"/>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tx2"/>
                </a:solidFill>
                <a:latin typeface="Arial" pitchFamily="34" charset="0"/>
              </a:rPr>
              <a:t>Public Law 108-364</a:t>
            </a:r>
          </a:p>
        </p:txBody>
      </p:sp>
      <p:sp>
        <p:nvSpPr>
          <p:cNvPr id="6" name="Text Placeholder 3"/>
          <p:cNvSpPr txBox="1">
            <a:spLocks/>
          </p:cNvSpPr>
          <p:nvPr/>
        </p:nvSpPr>
        <p:spPr>
          <a:xfrm>
            <a:off x="5956300" y="1552575"/>
            <a:ext cx="3048000" cy="4953000"/>
          </a:xfrm>
          <a:prstGeom prst="rect">
            <a:avLst/>
          </a:prstGeom>
        </p:spPr>
        <p:txBody>
          <a:bodyPr/>
          <a:lstStyle/>
          <a:p>
            <a:pPr marL="342900" indent="-342900">
              <a:spcBef>
                <a:spcPct val="20000"/>
              </a:spcBef>
              <a:buClr>
                <a:srgbClr val="FFFF00"/>
              </a:buClr>
              <a:buSzPct val="80000"/>
              <a:defRPr/>
            </a:pPr>
            <a:r>
              <a:rPr lang="en-US" sz="2000" kern="0" dirty="0">
                <a:latin typeface="+mn-lt"/>
                <a:cs typeface="Arial" pitchFamily="34" charset="0"/>
              </a:rPr>
              <a:t>	People with disabilities are the largest minority group in America. </a:t>
            </a:r>
          </a:p>
          <a:p>
            <a:pPr marL="342900" indent="-342900">
              <a:spcBef>
                <a:spcPct val="20000"/>
              </a:spcBef>
              <a:buClr>
                <a:srgbClr val="FFFF00"/>
              </a:buClr>
              <a:buSzPct val="80000"/>
              <a:defRPr/>
            </a:pPr>
            <a:endParaRPr lang="en-US" sz="1100" kern="0" dirty="0">
              <a:latin typeface="+mn-lt"/>
              <a:cs typeface="Arial" pitchFamily="34" charset="0"/>
            </a:endParaRPr>
          </a:p>
          <a:p>
            <a:pPr marL="342900" indent="-342900">
              <a:spcBef>
                <a:spcPct val="20000"/>
              </a:spcBef>
              <a:buClr>
                <a:srgbClr val="FFFF00"/>
              </a:buClr>
              <a:buSzPct val="80000"/>
              <a:defRPr/>
            </a:pPr>
            <a:r>
              <a:rPr lang="en-US" sz="2000" kern="0" dirty="0">
                <a:latin typeface="+mn-lt"/>
                <a:cs typeface="Arial" pitchFamily="34" charset="0"/>
              </a:rPr>
              <a:t>	This group cuts across racial, ethnic, religious, gender and age boundaries.</a:t>
            </a:r>
          </a:p>
          <a:p>
            <a:pPr marL="342900" indent="-342900">
              <a:spcBef>
                <a:spcPct val="20000"/>
              </a:spcBef>
              <a:buClr>
                <a:srgbClr val="FFFF00"/>
              </a:buClr>
              <a:buSzPct val="80000"/>
              <a:defRPr/>
            </a:pPr>
            <a:endParaRPr lang="en-US" sz="1100" kern="0" dirty="0">
              <a:latin typeface="+mn-lt"/>
              <a:cs typeface="Arial" pitchFamily="34" charset="0"/>
            </a:endParaRPr>
          </a:p>
          <a:p>
            <a:pPr marL="342900" indent="-342900">
              <a:spcBef>
                <a:spcPct val="20000"/>
              </a:spcBef>
              <a:buClr>
                <a:srgbClr val="FFFF00"/>
              </a:buClr>
              <a:buSzPct val="80000"/>
              <a:defRPr/>
            </a:pPr>
            <a:r>
              <a:rPr lang="en-US" sz="2000" kern="0" dirty="0">
                <a:latin typeface="+mn-lt"/>
                <a:cs typeface="Arial" pitchFamily="34" charset="0"/>
              </a:rPr>
              <a:t>	Anyone can become a member of this minority group at any time.</a:t>
            </a:r>
          </a:p>
        </p:txBody>
      </p:sp>
      <p:pic>
        <p:nvPicPr>
          <p:cNvPr id="7" name="Picture 6" descr="IMG_0358.jpg"/>
          <p:cNvPicPr>
            <a:picLocks noChangeAspect="1"/>
          </p:cNvPicPr>
          <p:nvPr/>
        </p:nvPicPr>
        <p:blipFill>
          <a:blip r:embed="rId3" cstate="email"/>
          <a:stretch>
            <a:fillRect/>
          </a:stretch>
        </p:blipFill>
        <p:spPr>
          <a:xfrm rot="21209531">
            <a:off x="3135585" y="1877948"/>
            <a:ext cx="2534439" cy="1689626"/>
          </a:xfrm>
          <a:prstGeom prst="rect">
            <a:avLst/>
          </a:prstGeom>
          <a:ln>
            <a:noFill/>
          </a:ln>
          <a:effectLst>
            <a:outerShdw blurRad="292100" dist="139700" dir="2700000" algn="tl" rotWithShape="0">
              <a:srgbClr val="333333">
                <a:alpha val="65000"/>
              </a:srgbClr>
            </a:outerShdw>
          </a:effectLst>
        </p:spPr>
      </p:pic>
      <p:pic>
        <p:nvPicPr>
          <p:cNvPr id="8" name="Picture 7" descr="DSC_9471.jpg"/>
          <p:cNvPicPr>
            <a:picLocks noChangeAspect="1"/>
          </p:cNvPicPr>
          <p:nvPr/>
        </p:nvPicPr>
        <p:blipFill>
          <a:blip r:embed="rId4" cstate="email"/>
          <a:stretch>
            <a:fillRect/>
          </a:stretch>
        </p:blipFill>
        <p:spPr>
          <a:xfrm rot="276121">
            <a:off x="3392898" y="4384288"/>
            <a:ext cx="2510939" cy="1635772"/>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8788" y="2930525"/>
            <a:ext cx="8229600" cy="1143000"/>
          </a:xfrm>
        </p:spPr>
        <p:txBody>
          <a:bodyPr vert="horz" wrap="square" lIns="91440" tIns="45720" rIns="91440" bIns="45720" numCol="1" anchor="t" anchorCtr="0" compatLnSpc="1">
            <a:prstTxWarp prst="textNoShape">
              <a:avLst/>
            </a:prstTxWarp>
            <a:normAutofit/>
          </a:bodyPr>
          <a:lstStyle/>
          <a:p>
            <a:pPr eaLnBrk="1" hangingPunct="1">
              <a:defRPr/>
            </a:pPr>
            <a:r>
              <a:rPr lang="en-US" sz="4000" dirty="0" smtClean="0">
                <a:solidFill>
                  <a:schemeClr val="tx2"/>
                </a:solidFill>
              </a:rPr>
              <a:t>Android &amp; Apple</a:t>
            </a:r>
          </a:p>
        </p:txBody>
      </p:sp>
      <p:pic>
        <p:nvPicPr>
          <p:cNvPr id="26627" name="Picture 2" descr="C:\Documents and Settings\ad3155\Desktop\Pictures for RESNA\IMG05849-20110526-11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05132">
            <a:off x="5073185" y="4077499"/>
            <a:ext cx="2896392" cy="2098565"/>
          </a:xfrm>
          <a:prstGeom prst="rect">
            <a:avLst/>
          </a:prstGeom>
          <a:ln>
            <a:noFill/>
          </a:ln>
          <a:effectLst>
            <a:outerShdw blurRad="292100" dist="139700" dir="2700000" algn="tl" rotWithShape="0">
              <a:srgbClr val="333333">
                <a:alpha val="65000"/>
              </a:srgbClr>
            </a:outerShdw>
          </a:effectLst>
        </p:spPr>
      </p:pic>
      <p:pic>
        <p:nvPicPr>
          <p:cNvPr id="26628" name="Picture 3" descr="C:\Documents and Settings\ad3155\Desktop\Pictures for RESNA\IMG05851-20110526-11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21965">
            <a:off x="644530" y="1378201"/>
            <a:ext cx="2881728" cy="1570998"/>
          </a:xfrm>
          <a:prstGeom prst="rect">
            <a:avLst/>
          </a:prstGeom>
          <a:ln>
            <a:noFill/>
          </a:ln>
          <a:effectLst>
            <a:outerShdw blurRad="292100" dist="139700" dir="2700000" algn="tl" rotWithShape="0">
              <a:srgbClr val="333333">
                <a:alpha val="65000"/>
              </a:srgbClr>
            </a:outerShdw>
          </a:effectLst>
        </p:spPr>
      </p:pic>
      <p:pic>
        <p:nvPicPr>
          <p:cNvPr id="26629" name="Picture 4" descr="C:\Documents and Settings\ad3155\Desktop\Pictures for RESNA\IMG05853-20110526-11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19247">
            <a:off x="863541" y="3952347"/>
            <a:ext cx="2974460" cy="2328210"/>
          </a:xfrm>
          <a:prstGeom prst="rect">
            <a:avLst/>
          </a:prstGeom>
          <a:ln>
            <a:noFill/>
          </a:ln>
          <a:effectLst>
            <a:outerShdw blurRad="292100" dist="139700" dir="2700000" algn="tl" rotWithShape="0">
              <a:srgbClr val="333333">
                <a:alpha val="65000"/>
              </a:srgbClr>
            </a:outerShdw>
          </a:effectLst>
        </p:spPr>
      </p:pic>
      <p:pic>
        <p:nvPicPr>
          <p:cNvPr id="26630" name="Picture 6" descr="C:\Documents and Settings\ad3155\Desktop\Pictures for RESNA\IMG05855-20110526-11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100590">
            <a:off x="5453807" y="971740"/>
            <a:ext cx="3069628" cy="1758572"/>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69474" y="5791200"/>
            <a:ext cx="1034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Tree>
    <p:extLst>
      <p:ext uri="{BB962C8B-B14F-4D97-AF65-F5344CB8AC3E}">
        <p14:creationId xmlns:p14="http://schemas.microsoft.com/office/powerpoint/2010/main" val="266956971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714374"/>
            <a:ext cx="8229600" cy="1143000"/>
          </a:xfrm>
        </p:spPr>
        <p:txBody>
          <a:bodyPr/>
          <a:lstStyle/>
          <a:p>
            <a:r>
              <a:rPr lang="en-US" dirty="0" smtClean="0"/>
              <a:t>Which One???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8364" y="1857374"/>
            <a:ext cx="6816436" cy="378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171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7157" y="2514600"/>
            <a:ext cx="5486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5820646"/>
            <a:ext cx="7391400" cy="461665"/>
          </a:xfrm>
          <a:prstGeom prst="rect">
            <a:avLst/>
          </a:prstGeom>
          <a:noFill/>
        </p:spPr>
        <p:txBody>
          <a:bodyPr wrap="square" rtlCol="0">
            <a:spAutoFit/>
          </a:bodyPr>
          <a:lstStyle/>
          <a:p>
            <a:pPr algn="ctr"/>
            <a:r>
              <a:rPr lang="en-US" sz="2400" dirty="0">
                <a:hlinkClick r:id="rId4"/>
              </a:rPr>
              <a:t>http://</a:t>
            </a:r>
            <a:r>
              <a:rPr lang="en-US" sz="2400" dirty="0" smtClean="0">
                <a:hlinkClick r:id="rId4"/>
              </a:rPr>
              <a:t>www.youtube.com/watch?v=R6WuHzE-1fk</a:t>
            </a:r>
            <a:r>
              <a:rPr lang="en-US" sz="2400" dirty="0" smtClean="0"/>
              <a:t> </a:t>
            </a:r>
            <a:endParaRPr lang="en-US" sz="2400" dirty="0"/>
          </a:p>
        </p:txBody>
      </p:sp>
      <p:sp>
        <p:nvSpPr>
          <p:cNvPr id="3" name="Title 2"/>
          <p:cNvSpPr>
            <a:spLocks noGrp="1"/>
          </p:cNvSpPr>
          <p:nvPr>
            <p:ph type="title"/>
          </p:nvPr>
        </p:nvSpPr>
        <p:spPr>
          <a:xfrm>
            <a:off x="685800" y="1646238"/>
            <a:ext cx="8229600" cy="639762"/>
          </a:xfrm>
        </p:spPr>
        <p:txBody>
          <a:bodyPr/>
          <a:lstStyle/>
          <a:p>
            <a:r>
              <a:rPr lang="en-US" sz="3200" dirty="0" smtClean="0"/>
              <a:t>So how do you like that new </a:t>
            </a:r>
            <a:r>
              <a:rPr lang="en-US" sz="3200" dirty="0" err="1" smtClean="0"/>
              <a:t>iPad</a:t>
            </a:r>
            <a:r>
              <a:rPr lang="en-US" sz="3200" dirty="0" smtClean="0"/>
              <a:t>?</a:t>
            </a:r>
            <a:endParaRPr lang="en-US" sz="3200" dirty="0"/>
          </a:p>
        </p:txBody>
      </p:sp>
    </p:spTree>
    <p:extLst>
      <p:ext uri="{BB962C8B-B14F-4D97-AF65-F5344CB8AC3E}">
        <p14:creationId xmlns:p14="http://schemas.microsoft.com/office/powerpoint/2010/main" val="241751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09600" y="2362200"/>
            <a:ext cx="8166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7030A0"/>
                </a:solidFill>
              </a:rPr>
              <a:t>LET’S TAKE A LOOK AT SOME OPTIONS</a:t>
            </a:r>
          </a:p>
        </p:txBody>
      </p:sp>
      <p:pic>
        <p:nvPicPr>
          <p:cNvPr id="2355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5655076"/>
            <a:ext cx="1130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0" y="3724656"/>
            <a:ext cx="1256350" cy="140017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800" y="3719022"/>
            <a:ext cx="1209674" cy="132027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1734" y="3855094"/>
            <a:ext cx="1286065" cy="1286065"/>
          </a:xfrm>
          <a:prstGeom prst="rect">
            <a:avLst/>
          </a:prstGeom>
        </p:spPr>
      </p:pic>
    </p:spTree>
    <p:extLst>
      <p:ext uri="{BB962C8B-B14F-4D97-AF65-F5344CB8AC3E}">
        <p14:creationId xmlns:p14="http://schemas.microsoft.com/office/powerpoint/2010/main" val="187505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bwMode="auto">
          <a:xfrm>
            <a:off x="533400" y="136525"/>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sz="4000" dirty="0" smtClean="0"/>
              <a:t>Microsoft Surface</a:t>
            </a:r>
          </a:p>
        </p:txBody>
      </p:sp>
      <p:sp>
        <p:nvSpPr>
          <p:cNvPr id="26628" name="Text Placeholder 7"/>
          <p:cNvSpPr>
            <a:spLocks noGrp="1"/>
          </p:cNvSpPr>
          <p:nvPr>
            <p:ph sz="half" idx="1"/>
          </p:nvPr>
        </p:nvSpPr>
        <p:spPr/>
        <p:txBody>
          <a:bodyPr>
            <a:normAutofit/>
          </a:bodyPr>
          <a:lstStyle/>
          <a:p>
            <a:pPr marL="0" indent="0" defTabSz="914400" eaLnBrk="1" fontAlgn="auto" hangingPunct="1">
              <a:spcAft>
                <a:spcPts val="0"/>
              </a:spcAft>
              <a:buFont typeface="Arial"/>
              <a:buNone/>
              <a:defRPr/>
            </a:pPr>
            <a:endParaRPr lang="en-US" sz="2400" b="1" dirty="0">
              <a:solidFill>
                <a:srgbClr val="FF0000"/>
              </a:solidFill>
              <a:latin typeface="Century Gothic" pitchFamily="34" charset="0"/>
              <a:ea typeface="ＭＳ Ｐゴシック" pitchFamily="34" charset="-128"/>
              <a:cs typeface="+mn-cs"/>
            </a:endParaRPr>
          </a:p>
          <a:p>
            <a:pPr marL="273050" indent="-273050" defTabSz="914400" eaLnBrk="1" fontAlgn="auto" hangingPunct="1">
              <a:spcAft>
                <a:spcPts val="0"/>
              </a:spcAft>
              <a:buFont typeface="Courier New" pitchFamily="49" charset="0"/>
              <a:buChar char="o"/>
              <a:defRPr/>
            </a:pPr>
            <a:endParaRPr lang="en-US" sz="2400" dirty="0" smtClean="0">
              <a:latin typeface="Arial" pitchFamily="34" charset="0"/>
              <a:ea typeface="ＭＳ Ｐゴシック" pitchFamily="34" charset="-128"/>
              <a:cs typeface="+mn-cs"/>
            </a:endParaRPr>
          </a:p>
          <a:p>
            <a:pPr marL="273050" indent="-273050" defTabSz="914400" eaLnBrk="1" fontAlgn="auto" hangingPunct="1">
              <a:spcAft>
                <a:spcPts val="0"/>
              </a:spcAft>
              <a:buFont typeface="Arial" pitchFamily="34" charset="0"/>
              <a:buNone/>
              <a:defRPr/>
            </a:pPr>
            <a:endParaRPr lang="en-US" sz="2400" dirty="0" smtClean="0">
              <a:latin typeface="Arial" pitchFamily="34" charset="0"/>
              <a:ea typeface="ＭＳ Ｐゴシック" pitchFamily="34" charset="-128"/>
              <a:cs typeface="+mn-cs"/>
            </a:endParaRPr>
          </a:p>
        </p:txBody>
      </p:sp>
      <p:sp>
        <p:nvSpPr>
          <p:cNvPr id="2" name="Content Placeholder 1"/>
          <p:cNvSpPr>
            <a:spLocks noGrp="1"/>
          </p:cNvSpPr>
          <p:nvPr>
            <p:ph sz="half" idx="2"/>
          </p:nvPr>
        </p:nvSpPr>
        <p:spPr>
          <a:xfrm>
            <a:off x="628650" y="1752600"/>
            <a:ext cx="4552950" cy="4205288"/>
          </a:xfrm>
        </p:spPr>
        <p:txBody>
          <a:bodyPr/>
          <a:lstStyle/>
          <a:p>
            <a:pPr eaLnBrk="1" fontAlgn="auto" hangingPunct="1">
              <a:spcAft>
                <a:spcPts val="0"/>
              </a:spcAft>
              <a:buFont typeface="Arial"/>
              <a:buChar char="•"/>
              <a:defRPr/>
            </a:pPr>
            <a:r>
              <a:rPr lang="en-US" sz="2400" dirty="0" smtClean="0">
                <a:ea typeface="+mn-ea"/>
                <a:cs typeface="+mn-cs"/>
              </a:rPr>
              <a:t>Windows 8</a:t>
            </a:r>
          </a:p>
          <a:p>
            <a:pPr eaLnBrk="1" fontAlgn="auto" hangingPunct="1">
              <a:spcAft>
                <a:spcPts val="0"/>
              </a:spcAft>
              <a:buFont typeface="Arial"/>
              <a:buChar char="•"/>
              <a:defRPr/>
            </a:pPr>
            <a:r>
              <a:rPr lang="en-US" sz="2400" dirty="0">
                <a:ea typeface="+mn-ea"/>
                <a:cs typeface="+mn-cs"/>
              </a:rPr>
              <a:t>Slim and has a USB port</a:t>
            </a:r>
          </a:p>
          <a:p>
            <a:pPr eaLnBrk="1" fontAlgn="auto" hangingPunct="1">
              <a:spcAft>
                <a:spcPts val="0"/>
              </a:spcAft>
              <a:buFont typeface="Arial"/>
              <a:buChar char="•"/>
              <a:defRPr/>
            </a:pPr>
            <a:r>
              <a:rPr lang="en-US" sz="2400" dirty="0" smtClean="0">
                <a:ea typeface="+mn-ea"/>
                <a:cs typeface="+mn-cs"/>
              </a:rPr>
              <a:t>Moveable Tiles</a:t>
            </a:r>
          </a:p>
          <a:p>
            <a:pPr eaLnBrk="1" fontAlgn="auto" hangingPunct="1">
              <a:spcAft>
                <a:spcPts val="0"/>
              </a:spcAft>
              <a:buFont typeface="Arial"/>
              <a:buChar char="•"/>
              <a:defRPr/>
            </a:pPr>
            <a:r>
              <a:rPr lang="en-US" sz="2400" dirty="0" smtClean="0">
                <a:ea typeface="+mn-ea"/>
                <a:cs typeface="+mn-cs"/>
              </a:rPr>
              <a:t>Built-in Accessibility</a:t>
            </a:r>
            <a:endParaRPr lang="en-US" sz="2400" dirty="0">
              <a:ea typeface="+mn-ea"/>
              <a:cs typeface="+mn-cs"/>
            </a:endParaRPr>
          </a:p>
          <a:p>
            <a:pPr lvl="1" eaLnBrk="1" fontAlgn="auto" hangingPunct="1">
              <a:spcAft>
                <a:spcPts val="0"/>
              </a:spcAft>
              <a:buFont typeface="Arial"/>
              <a:buChar char="–"/>
              <a:defRPr/>
            </a:pPr>
            <a:r>
              <a:rPr lang="en-US" dirty="0" smtClean="0">
                <a:ea typeface="+mn-ea"/>
                <a:cs typeface="+mn-cs"/>
              </a:rPr>
              <a:t>Speech-to-text</a:t>
            </a:r>
          </a:p>
          <a:p>
            <a:pPr lvl="1" eaLnBrk="1" fontAlgn="auto" hangingPunct="1">
              <a:spcAft>
                <a:spcPts val="0"/>
              </a:spcAft>
              <a:buFont typeface="Arial"/>
              <a:buChar char="–"/>
              <a:defRPr/>
            </a:pPr>
            <a:r>
              <a:rPr lang="en-US" dirty="0" smtClean="0">
                <a:ea typeface="+mn-ea"/>
                <a:cs typeface="+mn-cs"/>
              </a:rPr>
              <a:t>Narrator</a:t>
            </a:r>
          </a:p>
          <a:p>
            <a:pPr eaLnBrk="1" fontAlgn="auto" hangingPunct="1">
              <a:spcAft>
                <a:spcPts val="0"/>
              </a:spcAft>
              <a:buFont typeface="Arial"/>
              <a:buChar char="•"/>
              <a:defRPr/>
            </a:pPr>
            <a:r>
              <a:rPr lang="en-US" sz="2400" dirty="0" smtClean="0">
                <a:ea typeface="+mn-ea"/>
                <a:cs typeface="+mn-cs"/>
              </a:rPr>
              <a:t>Thin </a:t>
            </a:r>
            <a:r>
              <a:rPr lang="en-US" sz="2400" dirty="0">
                <a:ea typeface="+mn-ea"/>
                <a:cs typeface="+mn-cs"/>
              </a:rPr>
              <a:t>pressure sensitive cover that doubles as a </a:t>
            </a:r>
            <a:r>
              <a:rPr lang="en-US" sz="2400" dirty="0" smtClean="0">
                <a:ea typeface="+mn-ea"/>
                <a:cs typeface="+mn-cs"/>
              </a:rPr>
              <a:t>keyboard</a:t>
            </a:r>
          </a:p>
          <a:p>
            <a:pPr eaLnBrk="1" fontAlgn="auto" hangingPunct="1">
              <a:spcAft>
                <a:spcPts val="0"/>
              </a:spcAft>
              <a:buFont typeface="Arial"/>
              <a:buChar char="•"/>
              <a:defRPr/>
            </a:pPr>
            <a:r>
              <a:rPr lang="en-US" sz="2400" dirty="0" smtClean="0">
                <a:ea typeface="+mn-ea"/>
                <a:cs typeface="+mn-cs"/>
              </a:rPr>
              <a:t>Surface starts at $499 </a:t>
            </a:r>
          </a:p>
          <a:p>
            <a:pPr eaLnBrk="1" fontAlgn="auto" hangingPunct="1">
              <a:spcAft>
                <a:spcPts val="0"/>
              </a:spcAft>
              <a:buFont typeface="Arial"/>
              <a:buChar char="•"/>
              <a:defRPr/>
            </a:pPr>
            <a:r>
              <a:rPr lang="en-US" sz="2400" dirty="0" smtClean="0">
                <a:ea typeface="+mn-ea"/>
                <a:cs typeface="+mn-cs"/>
              </a:rPr>
              <a:t>RT now $350</a:t>
            </a:r>
          </a:p>
          <a:p>
            <a:pPr marL="457200" lvl="1" indent="0"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Char char="•"/>
              <a:defRPr/>
            </a:pPr>
            <a:endParaRPr lang="en-US" dirty="0">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636" y="2209800"/>
            <a:ext cx="3505200" cy="2564519"/>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9474" y="5791200"/>
            <a:ext cx="1034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33829"/>
            <a:ext cx="609600" cy="633413"/>
          </a:xfrm>
          <a:prstGeom prst="rect">
            <a:avLst/>
          </a:prstGeom>
        </p:spPr>
      </p:pic>
    </p:spTree>
    <p:extLst>
      <p:ext uri="{BB962C8B-B14F-4D97-AF65-F5344CB8AC3E}">
        <p14:creationId xmlns:p14="http://schemas.microsoft.com/office/powerpoint/2010/main" val="6558367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696200" cy="655638"/>
          </a:xfrm>
        </p:spPr>
        <p:txBody>
          <a:bodyPr/>
          <a:lstStyle/>
          <a:p>
            <a:r>
              <a:rPr lang="en-US" sz="3200" dirty="0" smtClean="0"/>
              <a:t>Android Device Fragmentation</a:t>
            </a:r>
            <a:endParaRPr lang="en-US" sz="3200" dirty="0"/>
          </a:p>
        </p:txBody>
      </p:sp>
      <p:pic>
        <p:nvPicPr>
          <p:cNvPr id="4" name="Picture 3"/>
          <p:cNvPicPr/>
          <p:nvPr/>
        </p:nvPicPr>
        <p:blipFill>
          <a:blip r:embed="rId3"/>
          <a:stretch>
            <a:fillRect/>
          </a:stretch>
        </p:blipFill>
        <p:spPr>
          <a:xfrm>
            <a:off x="609600" y="1681162"/>
            <a:ext cx="8077200" cy="4414838"/>
          </a:xfrm>
          <a:prstGeom prst="rect">
            <a:avLst/>
          </a:prstGeom>
        </p:spPr>
      </p:pic>
      <p:sp>
        <p:nvSpPr>
          <p:cNvPr id="5" name="Rectangle 4"/>
          <p:cNvSpPr/>
          <p:nvPr/>
        </p:nvSpPr>
        <p:spPr>
          <a:xfrm>
            <a:off x="609600" y="5943600"/>
            <a:ext cx="4375245"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2012: 3,997 </a:t>
            </a:r>
          </a:p>
          <a:p>
            <a:pPr algn="ctr"/>
            <a:r>
              <a:rPr lang="en-US" dirty="0" smtClean="0"/>
              <a:t>Different Android Devices</a:t>
            </a:r>
            <a:endParaRPr lang="en-US" dirty="0"/>
          </a:p>
        </p:txBody>
      </p:sp>
      <p:sp>
        <p:nvSpPr>
          <p:cNvPr id="6" name="Rectangle 5"/>
          <p:cNvSpPr/>
          <p:nvPr/>
        </p:nvSpPr>
        <p:spPr>
          <a:xfrm>
            <a:off x="5181600" y="5957247"/>
            <a:ext cx="3614382" cy="593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2013: 11,868</a:t>
            </a:r>
          </a:p>
          <a:p>
            <a:pPr algn="ctr"/>
            <a:r>
              <a:rPr lang="en-US" dirty="0" smtClean="0"/>
              <a:t>Different Android Devices</a:t>
            </a:r>
            <a:endParaRPr lang="en-US" dirty="0"/>
          </a:p>
        </p:txBody>
      </p:sp>
      <p:cxnSp>
        <p:nvCxnSpPr>
          <p:cNvPr id="8" name="Straight Connector 7"/>
          <p:cNvCxnSpPr/>
          <p:nvPr/>
        </p:nvCxnSpPr>
        <p:spPr>
          <a:xfrm>
            <a:off x="5072418" y="1681162"/>
            <a:ext cx="0" cy="4262438"/>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9600" y="6553200"/>
            <a:ext cx="7924800" cy="523220"/>
          </a:xfrm>
          <a:prstGeom prst="rect">
            <a:avLst/>
          </a:prstGeom>
          <a:noFill/>
        </p:spPr>
        <p:txBody>
          <a:bodyPr wrap="square" rtlCol="0">
            <a:spAutoFit/>
          </a:bodyPr>
          <a:lstStyle/>
          <a:p>
            <a:r>
              <a:rPr lang="en-US" sz="1400" dirty="0"/>
              <a:t>July 30, </a:t>
            </a:r>
            <a:r>
              <a:rPr lang="en-US" sz="1400" dirty="0" smtClean="0"/>
              <a:t>2013    </a:t>
            </a:r>
            <a:r>
              <a:rPr lang="en-US" sz="1400" u="sng" dirty="0" smtClean="0">
                <a:hlinkClick r:id="rId4"/>
              </a:rPr>
              <a:t>http</a:t>
            </a:r>
            <a:r>
              <a:rPr lang="en-US" sz="1400" u="sng" dirty="0">
                <a:hlinkClick r:id="rId4"/>
              </a:rPr>
              <a:t>://www.ign.com/articles/2013/07/30/heres-what-android-fragmentation-looks-like</a:t>
            </a:r>
            <a:endParaRPr lang="en-US" sz="1400" dirty="0"/>
          </a:p>
          <a:p>
            <a:endParaRPr lang="en-US" sz="1400"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246897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315200" cy="731838"/>
          </a:xfrm>
        </p:spPr>
        <p:txBody>
          <a:bodyPr/>
          <a:lstStyle/>
          <a:p>
            <a:r>
              <a:rPr lang="en-US" sz="3600" dirty="0" smtClean="0"/>
              <a:t>Android Version History</a:t>
            </a:r>
            <a:endParaRPr lang="en-US" sz="3600" dirty="0"/>
          </a:p>
        </p:txBody>
      </p:sp>
      <p:sp>
        <p:nvSpPr>
          <p:cNvPr id="3" name="TextBox 2"/>
          <p:cNvSpPr txBox="1"/>
          <p:nvPr/>
        </p:nvSpPr>
        <p:spPr>
          <a:xfrm>
            <a:off x="457200" y="1676400"/>
            <a:ext cx="3810000" cy="4062651"/>
          </a:xfrm>
          <a:prstGeom prst="rect">
            <a:avLst/>
          </a:prstGeom>
          <a:noFill/>
        </p:spPr>
        <p:txBody>
          <a:bodyPr wrap="square" rtlCol="0">
            <a:spAutoFit/>
          </a:bodyPr>
          <a:lstStyle/>
          <a:p>
            <a:r>
              <a:rPr lang="en-US" sz="2400" dirty="0" smtClean="0"/>
              <a:t>Android 1.5  Cupcake</a:t>
            </a:r>
          </a:p>
          <a:p>
            <a:r>
              <a:rPr lang="en-US" sz="2400" dirty="0" smtClean="0"/>
              <a:t>Android 1.6  Doughnut</a:t>
            </a:r>
          </a:p>
          <a:p>
            <a:r>
              <a:rPr lang="en-US" sz="2400" dirty="0"/>
              <a:t>Android </a:t>
            </a:r>
            <a:r>
              <a:rPr lang="en-US" sz="2400" dirty="0" smtClean="0"/>
              <a:t>2.0  </a:t>
            </a:r>
            <a:r>
              <a:rPr lang="en-US" sz="2400" dirty="0" err="1" smtClean="0"/>
              <a:t>Eclair</a:t>
            </a:r>
            <a:endParaRPr lang="en-US" sz="2400" dirty="0"/>
          </a:p>
          <a:p>
            <a:r>
              <a:rPr lang="en-US" sz="2400" dirty="0"/>
              <a:t>Android </a:t>
            </a:r>
            <a:r>
              <a:rPr lang="en-US" sz="2400" dirty="0" smtClean="0"/>
              <a:t>2.3  Gingerbread</a:t>
            </a:r>
            <a:endParaRPr lang="en-US" sz="2400" dirty="0"/>
          </a:p>
          <a:p>
            <a:r>
              <a:rPr lang="en-US" sz="2400" dirty="0"/>
              <a:t>Android </a:t>
            </a:r>
            <a:r>
              <a:rPr lang="en-US" sz="2400" dirty="0" smtClean="0"/>
              <a:t>3.0  Honeycomb</a:t>
            </a:r>
            <a:endParaRPr lang="en-US" sz="2400" dirty="0"/>
          </a:p>
          <a:p>
            <a:r>
              <a:rPr lang="en-US" sz="2400" dirty="0"/>
              <a:t>Android </a:t>
            </a:r>
            <a:r>
              <a:rPr lang="en-US" sz="2400" dirty="0" smtClean="0"/>
              <a:t>4.0  Ice Cream 				Sandwich</a:t>
            </a:r>
          </a:p>
          <a:p>
            <a:r>
              <a:rPr lang="en-US" sz="2400" dirty="0"/>
              <a:t>Android </a:t>
            </a:r>
            <a:r>
              <a:rPr lang="en-US" sz="2400" dirty="0" smtClean="0"/>
              <a:t>4.1  Jelly Bean</a:t>
            </a:r>
          </a:p>
          <a:p>
            <a:endParaRPr lang="en-US" sz="2400" dirty="0"/>
          </a:p>
          <a:p>
            <a:r>
              <a:rPr lang="en-US" sz="2400" dirty="0" smtClean="0"/>
              <a:t>Android 5.0  Key Lime Pie ???</a:t>
            </a: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856184"/>
            <a:ext cx="4467938" cy="2639616"/>
          </a:xfrm>
          <a:prstGeom prst="rect">
            <a:avLst/>
          </a:prstGeom>
        </p:spPr>
      </p:pic>
    </p:spTree>
    <p:extLst>
      <p:ext uri="{BB962C8B-B14F-4D97-AF65-F5344CB8AC3E}">
        <p14:creationId xmlns:p14="http://schemas.microsoft.com/office/powerpoint/2010/main" val="2893859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sz="4000" dirty="0"/>
              <a:t>Motorola XOOM </a:t>
            </a:r>
          </a:p>
        </p:txBody>
      </p:sp>
      <p:sp>
        <p:nvSpPr>
          <p:cNvPr id="21507" name="Content Placeholder 2"/>
          <p:cNvSpPr>
            <a:spLocks noGrp="1"/>
          </p:cNvSpPr>
          <p:nvPr>
            <p:ph sz="half" idx="2"/>
          </p:nvPr>
        </p:nvSpPr>
        <p:spPr bwMode="auto">
          <a:xfrm>
            <a:off x="4343400" y="1600200"/>
            <a:ext cx="4343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dirty="0" smtClean="0"/>
              <a:t>Android System</a:t>
            </a:r>
          </a:p>
          <a:p>
            <a:pPr eaLnBrk="1" hangingPunct="1">
              <a:buFont typeface="Wingdings" pitchFamily="2" charset="2"/>
              <a:buChar char="§"/>
            </a:pPr>
            <a:r>
              <a:rPr lang="en-US" dirty="0" smtClean="0"/>
              <a:t>Must download accessibility features</a:t>
            </a:r>
          </a:p>
          <a:p>
            <a:pPr eaLnBrk="1" hangingPunct="1">
              <a:buFont typeface="Wingdings" pitchFamily="2" charset="2"/>
              <a:buChar char="§"/>
            </a:pPr>
            <a:r>
              <a:rPr lang="en-US" dirty="0" smtClean="0"/>
              <a:t>Compatible with Flash</a:t>
            </a:r>
          </a:p>
          <a:p>
            <a:pPr eaLnBrk="1" hangingPunct="1">
              <a:buFont typeface="Wingdings" pitchFamily="2" charset="2"/>
              <a:buChar char="§"/>
            </a:pPr>
            <a:r>
              <a:rPr lang="en-US" dirty="0" smtClean="0"/>
              <a:t>Camera</a:t>
            </a:r>
          </a:p>
          <a:p>
            <a:pPr eaLnBrk="1" hangingPunct="1">
              <a:buFont typeface="Wingdings" pitchFamily="2" charset="2"/>
              <a:buChar char="§"/>
            </a:pPr>
            <a:r>
              <a:rPr lang="en-US" dirty="0" smtClean="0"/>
              <a:t>Wi-Fi</a:t>
            </a:r>
          </a:p>
          <a:p>
            <a:pPr eaLnBrk="1" hangingPunct="1">
              <a:buFont typeface="Wingdings" pitchFamily="2" charset="2"/>
              <a:buChar char="§"/>
            </a:pPr>
            <a:r>
              <a:rPr lang="en-US" dirty="0" smtClean="0"/>
              <a:t>Uses micro SIM card for external storage</a:t>
            </a:r>
          </a:p>
          <a:p>
            <a:pPr eaLnBrk="1" hangingPunct="1">
              <a:buFont typeface="Wingdings" pitchFamily="2" charset="2"/>
              <a:buChar char="§"/>
            </a:pPr>
            <a:r>
              <a:rPr lang="en-US" dirty="0" smtClean="0"/>
              <a:t>Starts at $319.00</a:t>
            </a:r>
          </a:p>
          <a:p>
            <a:pPr eaLnBrk="1" hangingPunct="1">
              <a:buFont typeface="Wingdings" pitchFamily="2" charset="2"/>
              <a:buChar char="§"/>
            </a:pPr>
            <a:endParaRPr lang="en-US" dirty="0" smtClean="0"/>
          </a:p>
        </p:txBody>
      </p:sp>
      <p:pic>
        <p:nvPicPr>
          <p:cNvPr id="20484" name="Picture 2"/>
          <p:cNvPicPr>
            <a:picLocks noChangeAspect="1" noChangeArrowheads="1"/>
          </p:cNvPicPr>
          <p:nvPr/>
        </p:nvPicPr>
        <p:blipFill>
          <a:blip r:embed="rId3"/>
          <a:srcRect/>
          <a:stretch>
            <a:fillRect/>
          </a:stretch>
        </p:blipFill>
        <p:spPr bwMode="auto">
          <a:xfrm>
            <a:off x="609600" y="2286000"/>
            <a:ext cx="3116262" cy="289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29899120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Nook HD</a:t>
            </a:r>
            <a:endParaRPr lang="en-US" dirty="0"/>
          </a:p>
        </p:txBody>
      </p:sp>
      <p:sp>
        <p:nvSpPr>
          <p:cNvPr id="3" name="Content Placeholder 2"/>
          <p:cNvSpPr>
            <a:spLocks noGrp="1"/>
          </p:cNvSpPr>
          <p:nvPr>
            <p:ph sz="half" idx="1"/>
          </p:nvPr>
        </p:nvSpPr>
        <p:spPr/>
        <p:txBody>
          <a:bodyPr/>
          <a:lstStyle/>
          <a:p>
            <a:r>
              <a:rPr lang="en-US" dirty="0" smtClean="0"/>
              <a:t>eBook Reader and mobile tablet</a:t>
            </a:r>
          </a:p>
          <a:p>
            <a:r>
              <a:rPr lang="en-US" dirty="0" smtClean="0"/>
              <a:t>No Camera</a:t>
            </a:r>
          </a:p>
          <a:p>
            <a:r>
              <a:rPr lang="en-US" dirty="0" smtClean="0"/>
              <a:t>Access to shop both Google Play Store and Barnes and Noble</a:t>
            </a:r>
          </a:p>
          <a:p>
            <a:r>
              <a:rPr lang="en-US" dirty="0" smtClean="0"/>
              <a:t>Purchase apps</a:t>
            </a:r>
          </a:p>
          <a:p>
            <a:r>
              <a:rPr lang="en-US" dirty="0" smtClean="0"/>
              <a:t>Starts at $129</a:t>
            </a:r>
            <a:endParaRPr lang="en-US" dirty="0"/>
          </a:p>
        </p:txBody>
      </p:sp>
      <p:sp>
        <p:nvSpPr>
          <p:cNvPr id="4" name="Content Placeholder 3"/>
          <p:cNvSpPr>
            <a:spLocks noGrp="1"/>
          </p:cNvSpPr>
          <p:nvPr>
            <p:ph sz="half" idx="2"/>
          </p:nvPr>
        </p:nvSpPr>
        <p:spPr>
          <a:xfrm>
            <a:off x="4648200" y="1600201"/>
            <a:ext cx="4038600" cy="3428999"/>
          </a:xfrm>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350" y="5791200"/>
            <a:ext cx="90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527" y="25908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75" y="328612"/>
            <a:ext cx="6286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714" y="261937"/>
            <a:ext cx="76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450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338" y="1286470"/>
            <a:ext cx="4789462" cy="5509200"/>
          </a:xfrm>
          <a:prstGeom prst="rect">
            <a:avLst/>
          </a:prstGeom>
          <a:noFill/>
        </p:spPr>
        <p:txBody>
          <a:bodyPr wrap="square" rtlCol="0">
            <a:spAutoFit/>
          </a:bodyPr>
          <a:lstStyle/>
          <a:p>
            <a:r>
              <a:rPr lang="en-US" sz="2800" b="1" dirty="0" smtClean="0"/>
              <a:t>Ben Satterfield, </a:t>
            </a:r>
            <a:r>
              <a:rPr lang="en-US" sz="2800" b="1" dirty="0" err="1" smtClean="0"/>
              <a:t>Ed.D</a:t>
            </a:r>
            <a:r>
              <a:rPr lang="en-US" sz="2800" b="1" dirty="0" smtClean="0"/>
              <a:t>.</a:t>
            </a:r>
          </a:p>
          <a:p>
            <a:endParaRPr lang="en-US" dirty="0"/>
          </a:p>
          <a:p>
            <a:endParaRPr lang="en-US" dirty="0" smtClean="0"/>
          </a:p>
          <a:p>
            <a:endParaRPr lang="en-US" dirty="0" smtClean="0"/>
          </a:p>
          <a:p>
            <a:r>
              <a:rPr lang="en-US" dirty="0" smtClean="0"/>
              <a:t>AT </a:t>
            </a:r>
            <a:r>
              <a:rPr lang="en-US" dirty="0"/>
              <a:t>Specialist/ </a:t>
            </a:r>
            <a:r>
              <a:rPr lang="en-US" dirty="0" smtClean="0"/>
              <a:t>Trainer/ Research </a:t>
            </a:r>
            <a:r>
              <a:rPr lang="en-US" dirty="0"/>
              <a:t>Consultant</a:t>
            </a:r>
          </a:p>
          <a:p>
            <a:r>
              <a:rPr lang="en-US" dirty="0"/>
              <a:t>GA Tools for Life/AMAC</a:t>
            </a:r>
          </a:p>
          <a:p>
            <a:r>
              <a:rPr lang="en-US" dirty="0"/>
              <a:t>Georgia Institute of Technology</a:t>
            </a:r>
          </a:p>
          <a:p>
            <a:r>
              <a:rPr lang="en-US" dirty="0">
                <a:hlinkClick r:id="rId2"/>
              </a:rPr>
              <a:t>Ben@gatfl.org</a:t>
            </a:r>
            <a:endParaRPr lang="en-US" dirty="0"/>
          </a:p>
          <a:p>
            <a:endParaRPr lang="en-US" dirty="0" smtClean="0"/>
          </a:p>
          <a:p>
            <a:r>
              <a:rPr lang="en-US" dirty="0" smtClean="0"/>
              <a:t>Assistant Professor</a:t>
            </a:r>
          </a:p>
          <a:p>
            <a:r>
              <a:rPr lang="en-US" dirty="0" smtClean="0"/>
              <a:t>Communication Sciences &amp; Special Education</a:t>
            </a:r>
          </a:p>
          <a:p>
            <a:r>
              <a:rPr lang="en-US" dirty="0" smtClean="0">
                <a:hlinkClick r:id="rId3"/>
              </a:rPr>
              <a:t>bsatt@uga.edu</a:t>
            </a:r>
            <a:endParaRPr lang="en-US" dirty="0" smtClean="0"/>
          </a:p>
          <a:p>
            <a:endParaRPr lang="en-US" dirty="0"/>
          </a:p>
          <a:p>
            <a:endParaRPr lang="en-US" dirty="0" smtClean="0"/>
          </a:p>
          <a:p>
            <a:r>
              <a:rPr lang="en-US" dirty="0" smtClean="0"/>
              <a:t>Research Consultant</a:t>
            </a:r>
          </a:p>
          <a:p>
            <a:r>
              <a:rPr lang="en-US" dirty="0" smtClean="0"/>
              <a:t>Center for AT Excellence</a:t>
            </a:r>
          </a:p>
          <a:p>
            <a:r>
              <a:rPr lang="en-US" dirty="0" smtClean="0">
                <a:hlinkClick r:id="rId4"/>
              </a:rPr>
              <a:t>Ben@center4ATexcellence.com</a:t>
            </a:r>
            <a:endParaRPr lang="en-US" dirty="0" smtClean="0"/>
          </a:p>
          <a:p>
            <a:endParaRPr lang="en-US" dirty="0" smtClean="0"/>
          </a:p>
          <a:p>
            <a:endParaRPr lang="en-US" dirty="0"/>
          </a:p>
        </p:txBody>
      </p:sp>
      <p:pic>
        <p:nvPicPr>
          <p:cNvPr id="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681" y="2438400"/>
            <a:ext cx="25225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935809"/>
            <a:ext cx="2857500" cy="962025"/>
          </a:xfrm>
          <a:prstGeom prst="rect">
            <a:avLst/>
          </a:prstGeom>
        </p:spPr>
      </p:pic>
      <p:pic>
        <p:nvPicPr>
          <p:cNvPr id="5" name="Picture 17" descr="create 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975" y="5638800"/>
            <a:ext cx="1377950" cy="526605"/>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6167673"/>
            <a:ext cx="2309019" cy="338554"/>
          </a:xfrm>
          <a:prstGeom prst="rect">
            <a:avLst/>
          </a:prstGeom>
          <a:noFill/>
        </p:spPr>
        <p:txBody>
          <a:bodyPr wrap="square" rtlCol="0">
            <a:spAutoFit/>
          </a:bodyPr>
          <a:lstStyle/>
          <a:p>
            <a:r>
              <a:rPr lang="en-US" sz="1600" b="1" dirty="0" smtClean="0"/>
              <a:t> Center4ATExcellence</a:t>
            </a:r>
            <a:endParaRPr lang="en-US" sz="1600" dirty="0"/>
          </a:p>
        </p:txBody>
      </p:sp>
    </p:spTree>
    <p:extLst>
      <p:ext uri="{BB962C8B-B14F-4D97-AF65-F5344CB8AC3E}">
        <p14:creationId xmlns:p14="http://schemas.microsoft.com/office/powerpoint/2010/main" val="111101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Amazon Kindle</a:t>
            </a:r>
            <a:endParaRPr lang="en-US" dirty="0"/>
          </a:p>
        </p:txBody>
      </p:sp>
      <p:sp>
        <p:nvSpPr>
          <p:cNvPr id="3" name="Content Placeholder 2"/>
          <p:cNvSpPr>
            <a:spLocks noGrp="1"/>
          </p:cNvSpPr>
          <p:nvPr>
            <p:ph sz="half" idx="1"/>
          </p:nvPr>
        </p:nvSpPr>
        <p:spPr>
          <a:xfrm>
            <a:off x="457200" y="1600200"/>
            <a:ext cx="4876800" cy="4525963"/>
          </a:xfrm>
        </p:spPr>
        <p:txBody>
          <a:bodyPr/>
          <a:lstStyle/>
          <a:p>
            <a:pPr marL="0" indent="0">
              <a:buNone/>
            </a:pPr>
            <a:r>
              <a:rPr lang="en-US" b="1" dirty="0" smtClean="0"/>
              <a:t>Kindle Fire</a:t>
            </a:r>
          </a:p>
          <a:p>
            <a:r>
              <a:rPr lang="en-US" sz="2400" dirty="0" smtClean="0"/>
              <a:t>Proprietary version of Android</a:t>
            </a:r>
          </a:p>
          <a:p>
            <a:r>
              <a:rPr lang="en-US" sz="2400" dirty="0" smtClean="0"/>
              <a:t>Amazon Kindle store for apps</a:t>
            </a:r>
          </a:p>
          <a:p>
            <a:r>
              <a:rPr lang="en-US" sz="2400" dirty="0" smtClean="0"/>
              <a:t>7 in and 10 in screens</a:t>
            </a:r>
          </a:p>
          <a:p>
            <a:r>
              <a:rPr lang="en-US" sz="2400" dirty="0" smtClean="0"/>
              <a:t>Hi-Res display</a:t>
            </a:r>
          </a:p>
          <a:p>
            <a:r>
              <a:rPr lang="en-US" sz="2400" dirty="0" smtClean="0"/>
              <a:t>Dual speakers w/ Dolby Digital Plus</a:t>
            </a:r>
          </a:p>
          <a:p>
            <a:r>
              <a:rPr lang="en-US" sz="2400" dirty="0" smtClean="0"/>
              <a:t>Up to 10 hrs. battery life</a:t>
            </a:r>
          </a:p>
          <a:p>
            <a:r>
              <a:rPr lang="en-US" sz="2400" dirty="0" smtClean="0"/>
              <a:t>Camera: 1 </a:t>
            </a:r>
            <a:r>
              <a:rPr lang="en-US" sz="2400" dirty="0" err="1" smtClean="0"/>
              <a:t>mp</a:t>
            </a:r>
            <a:r>
              <a:rPr lang="en-US" sz="2400" dirty="0" smtClean="0"/>
              <a:t>. (front)</a:t>
            </a:r>
          </a:p>
          <a:p>
            <a:r>
              <a:rPr lang="en-US" sz="2400" dirty="0" smtClean="0"/>
              <a:t>Starts at $199</a:t>
            </a: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752601"/>
            <a:ext cx="3753340" cy="4267200"/>
          </a:xfrm>
        </p:spPr>
      </p:pic>
    </p:spTree>
    <p:extLst>
      <p:ext uri="{BB962C8B-B14F-4D97-AF65-F5344CB8AC3E}">
        <p14:creationId xmlns:p14="http://schemas.microsoft.com/office/powerpoint/2010/main" val="876032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2286000"/>
            <a:ext cx="4267200" cy="2713624"/>
          </a:xfrm>
        </p:spPr>
      </p:pic>
      <p:sp>
        <p:nvSpPr>
          <p:cNvPr id="4" name="Content Placeholder 3"/>
          <p:cNvSpPr>
            <a:spLocks noGrp="1"/>
          </p:cNvSpPr>
          <p:nvPr>
            <p:ph sz="half" idx="2"/>
          </p:nvPr>
        </p:nvSpPr>
        <p:spPr>
          <a:xfrm>
            <a:off x="4577687" y="1752600"/>
            <a:ext cx="4343400" cy="4373563"/>
          </a:xfrm>
        </p:spPr>
        <p:txBody>
          <a:bodyPr/>
          <a:lstStyle/>
          <a:p>
            <a:r>
              <a:rPr lang="en-US" sz="2400" dirty="0" smtClean="0"/>
              <a:t>Android OS: Jelly Bean </a:t>
            </a:r>
            <a:r>
              <a:rPr lang="en-US" sz="2400" dirty="0"/>
              <a:t>with </a:t>
            </a:r>
            <a:r>
              <a:rPr lang="en-US" sz="2400" dirty="0" err="1" smtClean="0"/>
              <a:t>TouchWiz</a:t>
            </a:r>
            <a:endParaRPr lang="en-US" sz="2400" dirty="0" smtClean="0"/>
          </a:p>
          <a:p>
            <a:r>
              <a:rPr lang="en-US" sz="2400" dirty="0" smtClean="0"/>
              <a:t>8 &amp; 10 in, screens available</a:t>
            </a:r>
          </a:p>
          <a:p>
            <a:r>
              <a:rPr lang="en-US" sz="2400" dirty="0"/>
              <a:t>5-megapixel </a:t>
            </a:r>
            <a:r>
              <a:rPr lang="en-US" sz="2400" dirty="0" smtClean="0"/>
              <a:t>camera </a:t>
            </a:r>
            <a:r>
              <a:rPr lang="en-US" sz="2400" dirty="0" err="1" smtClean="0"/>
              <a:t>microSD</a:t>
            </a:r>
            <a:r>
              <a:rPr lang="en-US" sz="2400" dirty="0" smtClean="0"/>
              <a:t> </a:t>
            </a:r>
            <a:r>
              <a:rPr lang="en-US" sz="2400" dirty="0"/>
              <a:t>card slot</a:t>
            </a:r>
            <a:r>
              <a:rPr lang="en-US" sz="2400" dirty="0" smtClean="0"/>
              <a:t>  </a:t>
            </a:r>
          </a:p>
          <a:p>
            <a:r>
              <a:rPr lang="en-US" sz="2400" dirty="0" smtClean="0"/>
              <a:t>Comes bundled w/ 50 MB </a:t>
            </a:r>
            <a:r>
              <a:rPr lang="en-US" sz="2400" dirty="0" err="1" smtClean="0"/>
              <a:t>Dropbox</a:t>
            </a:r>
            <a:endParaRPr lang="en-US" sz="2400" dirty="0" smtClean="0"/>
          </a:p>
          <a:p>
            <a:r>
              <a:rPr lang="en-US" sz="2400" dirty="0" smtClean="0"/>
              <a:t>8 hr. battery use</a:t>
            </a:r>
          </a:p>
          <a:p>
            <a:r>
              <a:rPr lang="en-US" sz="2400" dirty="0" smtClean="0"/>
              <a:t>Starts </a:t>
            </a:r>
            <a:r>
              <a:rPr lang="en-US" sz="2400" dirty="0"/>
              <a:t>at </a:t>
            </a:r>
            <a:r>
              <a:rPr lang="en-US" sz="2400" dirty="0" smtClean="0"/>
              <a:t>$299 for 8 in, with $399 for 10 in.</a:t>
            </a:r>
          </a:p>
          <a:p>
            <a:endParaRPr lang="en-US" sz="2400" dirty="0"/>
          </a:p>
          <a:p>
            <a:endParaRPr lang="en-US" dirty="0"/>
          </a:p>
        </p:txBody>
      </p:sp>
      <p:sp>
        <p:nvSpPr>
          <p:cNvPr id="5" name="Title 1"/>
          <p:cNvSpPr txBox="1">
            <a:spLocks/>
          </p:cNvSpPr>
          <p:nvPr/>
        </p:nvSpPr>
        <p:spPr>
          <a:xfrm>
            <a:off x="457200" y="60960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Samsung Galaxy 3</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2045704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http://images.apple.com/ipad/features/images/overview_mail_201002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828800"/>
            <a:ext cx="3924300" cy="29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6"/>
          <p:cNvSpPr>
            <a:spLocks noGrp="1"/>
          </p:cNvSpPr>
          <p:nvPr>
            <p:ph type="title" idx="4294967295"/>
          </p:nvPr>
        </p:nvSpPr>
        <p:spPr bwMode="auto">
          <a:xfrm>
            <a:off x="861291" y="708891"/>
            <a:ext cx="7772400" cy="815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000" dirty="0" smtClean="0"/>
              <a:t>Apple iPad</a:t>
            </a:r>
          </a:p>
        </p:txBody>
      </p:sp>
      <p:sp>
        <p:nvSpPr>
          <p:cNvPr id="26628" name="Text Placeholder 7"/>
          <p:cNvSpPr>
            <a:spLocks noGrp="1"/>
          </p:cNvSpPr>
          <p:nvPr>
            <p:ph type="body" sz="half" idx="4294967295"/>
          </p:nvPr>
        </p:nvSpPr>
        <p:spPr>
          <a:xfrm>
            <a:off x="762000" y="1623291"/>
            <a:ext cx="5334000" cy="4800600"/>
          </a:xfrm>
          <a:prstGeom prst="rect">
            <a:avLst/>
          </a:prstGeom>
        </p:spPr>
        <p:txBody>
          <a:bodyPr>
            <a:noAutofit/>
          </a:bodyPr>
          <a:lstStyle/>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Multi- touch screen</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New iOS 6</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Millions of apps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Surf web</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iTunes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Videos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Organization</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Accessibility </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Books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Photos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Speakers</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New iPad had 5.0 megapixel camera</a:t>
            </a:r>
          </a:p>
          <a:p>
            <a:pPr defTabSz="914400" eaLnBrk="1" fontAlgn="auto" hangingPunct="1">
              <a:spcAft>
                <a:spcPts val="0"/>
              </a:spcAft>
              <a:buFont typeface="Wingdings" pitchFamily="2" charset="2"/>
              <a:buChar char="§"/>
              <a:defRPr/>
            </a:pPr>
            <a:r>
              <a:rPr lang="en-US" sz="2000" dirty="0" smtClean="0">
                <a:ea typeface="ＭＳ Ｐゴシック" pitchFamily="34" charset="-128"/>
                <a:cs typeface="+mn-cs"/>
              </a:rPr>
              <a:t>Starts at $499/$399</a:t>
            </a: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b="1" dirty="0">
              <a:solidFill>
                <a:srgbClr val="FF0000"/>
              </a:solidFill>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a:p>
            <a:pPr defTabSz="914400" eaLnBrk="1" fontAlgn="auto" hangingPunct="1">
              <a:spcAft>
                <a:spcPts val="0"/>
              </a:spcAft>
              <a:buFont typeface="Wingdings" pitchFamily="2" charset="2"/>
              <a:buChar char="§"/>
              <a:defRPr/>
            </a:pPr>
            <a:endParaRPr lang="en-US" sz="2000" dirty="0" smtClean="0">
              <a:ea typeface="ＭＳ Ｐゴシック" pitchFamily="34" charset="-128"/>
              <a:cs typeface="+mn-cs"/>
            </a:endParaRPr>
          </a:p>
        </p:txBody>
      </p:sp>
      <p:sp>
        <p:nvSpPr>
          <p:cNvPr id="2" name="TextBox 1"/>
          <p:cNvSpPr txBox="1"/>
          <p:nvPr/>
        </p:nvSpPr>
        <p:spPr>
          <a:xfrm>
            <a:off x="5962650" y="4572000"/>
            <a:ext cx="1905000" cy="1200329"/>
          </a:xfrm>
          <a:prstGeom prst="rect">
            <a:avLst/>
          </a:prstGeom>
          <a:noFill/>
          <a:ln>
            <a:solidFill>
              <a:srgbClr val="002060"/>
            </a:solidFill>
          </a:ln>
        </p:spPr>
        <p:txBody>
          <a:bodyPr wrap="square" rtlCol="0">
            <a:spAutoFit/>
          </a:bodyPr>
          <a:lstStyle/>
          <a:p>
            <a:r>
              <a:rPr lang="en-US" dirty="0">
                <a:latin typeface="+mn-lt"/>
              </a:rPr>
              <a:t>Height: 9.50 in </a:t>
            </a:r>
          </a:p>
          <a:p>
            <a:r>
              <a:rPr lang="en-US" dirty="0">
                <a:latin typeface="+mn-lt"/>
              </a:rPr>
              <a:t>Width: 7.31 in </a:t>
            </a:r>
          </a:p>
          <a:p>
            <a:r>
              <a:rPr lang="en-US" dirty="0">
                <a:latin typeface="+mn-lt"/>
              </a:rPr>
              <a:t>Depth: 0.37 in </a:t>
            </a:r>
          </a:p>
          <a:p>
            <a:r>
              <a:rPr lang="en-US" dirty="0">
                <a:latin typeface="+mn-lt"/>
              </a:rPr>
              <a:t>Weight: 1.44 </a:t>
            </a:r>
            <a:r>
              <a:rPr lang="en-US" dirty="0" err="1">
                <a:latin typeface="+mn-lt"/>
              </a:rPr>
              <a:t>lb</a:t>
            </a:r>
            <a:endParaRPr lang="en-US" dirty="0">
              <a:latin typeface="+mn-lt"/>
            </a:endParaRP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422456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idx="4294967295"/>
          </p:nvPr>
        </p:nvSpPr>
        <p:spPr bwMode="auto">
          <a:xfrm>
            <a:off x="685800" y="685800"/>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000" dirty="0" smtClean="0"/>
              <a:t>Apple </a:t>
            </a:r>
            <a:r>
              <a:rPr lang="en-US" sz="4000" dirty="0" err="1" smtClean="0"/>
              <a:t>iPad</a:t>
            </a:r>
            <a:r>
              <a:rPr lang="en-US" sz="4000" dirty="0" smtClean="0"/>
              <a:t> mini</a:t>
            </a:r>
          </a:p>
        </p:txBody>
      </p:sp>
      <p:sp>
        <p:nvSpPr>
          <p:cNvPr id="26628" name="Text Placeholder 7"/>
          <p:cNvSpPr>
            <a:spLocks noGrp="1"/>
          </p:cNvSpPr>
          <p:nvPr>
            <p:ph type="body" sz="half" idx="4294967295"/>
          </p:nvPr>
        </p:nvSpPr>
        <p:spPr>
          <a:xfrm>
            <a:off x="505691" y="1600200"/>
            <a:ext cx="3456709" cy="4800600"/>
          </a:xfrm>
          <a:prstGeom prst="rect">
            <a:avLst/>
          </a:prstGeom>
        </p:spPr>
        <p:txBody>
          <a:bodyPr>
            <a:normAutofit fontScale="92500" lnSpcReduction="20000"/>
          </a:bodyPr>
          <a:lstStyle/>
          <a:p>
            <a:pPr defTabSz="914400" eaLnBrk="1" fontAlgn="auto" hangingPunct="1">
              <a:spcAft>
                <a:spcPts val="0"/>
              </a:spcAft>
              <a:buFont typeface="Wingdings" pitchFamily="2" charset="2"/>
              <a:buChar char="§"/>
              <a:defRPr/>
            </a:pPr>
            <a:endParaRPr lang="en-US" sz="2400" dirty="0" smtClean="0">
              <a:solidFill>
                <a:srgbClr val="FF0000"/>
              </a:solidFill>
              <a:ea typeface="ＭＳ Ｐゴシック" pitchFamily="34" charset="-128"/>
              <a:cs typeface="+mn-cs"/>
            </a:endParaRP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Multi - touch screen</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New iOS 6</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Millions of apps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Surf web</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iTunes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Videos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Organization</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Accessibility </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Books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Photos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Speakers</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5.0 megapixel camera</a:t>
            </a:r>
          </a:p>
          <a:p>
            <a:pPr defTabSz="914400" eaLnBrk="1" fontAlgn="auto" hangingPunct="1">
              <a:spcAft>
                <a:spcPts val="0"/>
              </a:spcAft>
              <a:buFont typeface="Wingdings" pitchFamily="2" charset="2"/>
              <a:buChar char="§"/>
              <a:defRPr/>
            </a:pPr>
            <a:r>
              <a:rPr lang="en-US" sz="2400" dirty="0" smtClean="0">
                <a:ea typeface="ＭＳ Ｐゴシック" pitchFamily="34" charset="-128"/>
                <a:cs typeface="+mn-cs"/>
              </a:rPr>
              <a:t>Starts at $329</a:t>
            </a:r>
          </a:p>
          <a:p>
            <a:pPr defTabSz="914400" eaLnBrk="1" fontAlgn="auto" hangingPunct="1">
              <a:spcAft>
                <a:spcPts val="0"/>
              </a:spcAft>
              <a:buFont typeface="Wingdings" pitchFamily="2" charset="2"/>
              <a:buChar char="§"/>
              <a:defRPr/>
            </a:pPr>
            <a:endParaRPr lang="en-US" sz="2400" b="1" dirty="0">
              <a:solidFill>
                <a:srgbClr val="FF0000"/>
              </a:solidFill>
              <a:ea typeface="ＭＳ Ｐゴシック" pitchFamily="34" charset="-128"/>
              <a:cs typeface="+mn-cs"/>
            </a:endParaRPr>
          </a:p>
          <a:p>
            <a:pPr defTabSz="914400" eaLnBrk="1" fontAlgn="auto" hangingPunct="1">
              <a:spcAft>
                <a:spcPts val="0"/>
              </a:spcAft>
              <a:buFont typeface="Wingdings" pitchFamily="2" charset="2"/>
              <a:buChar char="§"/>
              <a:defRPr/>
            </a:pPr>
            <a:endParaRPr lang="en-US" sz="2400" dirty="0" smtClean="0">
              <a:ea typeface="ＭＳ Ｐゴシック" pitchFamily="34" charset="-128"/>
              <a:cs typeface="+mn-cs"/>
            </a:endParaRPr>
          </a:p>
          <a:p>
            <a:pPr defTabSz="914400" eaLnBrk="1" fontAlgn="auto" hangingPunct="1">
              <a:spcAft>
                <a:spcPts val="0"/>
              </a:spcAft>
              <a:buFont typeface="Wingdings" pitchFamily="2" charset="2"/>
              <a:buChar char="§"/>
              <a:defRPr/>
            </a:pPr>
            <a:endParaRPr lang="en-US" sz="2400" dirty="0" smtClean="0">
              <a:ea typeface="ＭＳ Ｐゴシック" pitchFamily="34" charset="-128"/>
              <a:cs typeface="+mn-cs"/>
            </a:endParaRPr>
          </a:p>
        </p:txBody>
      </p:sp>
      <p:sp>
        <p:nvSpPr>
          <p:cNvPr id="2" name="TextBox 1"/>
          <p:cNvSpPr txBox="1"/>
          <p:nvPr/>
        </p:nvSpPr>
        <p:spPr>
          <a:xfrm>
            <a:off x="5029200" y="4800600"/>
            <a:ext cx="1752600" cy="1200329"/>
          </a:xfrm>
          <a:prstGeom prst="rect">
            <a:avLst/>
          </a:prstGeom>
          <a:noFill/>
          <a:ln>
            <a:solidFill>
              <a:srgbClr val="002060"/>
            </a:solidFill>
          </a:ln>
        </p:spPr>
        <p:txBody>
          <a:bodyPr wrap="square" rtlCol="0">
            <a:spAutoFit/>
          </a:bodyPr>
          <a:lstStyle/>
          <a:p>
            <a:r>
              <a:rPr lang="en-US" dirty="0">
                <a:latin typeface="+mn-lt"/>
              </a:rPr>
              <a:t>Height: 7.87 in</a:t>
            </a:r>
          </a:p>
          <a:p>
            <a:r>
              <a:rPr lang="en-US" dirty="0">
                <a:latin typeface="+mn-lt"/>
              </a:rPr>
              <a:t>Width: 5.3 in  </a:t>
            </a:r>
          </a:p>
          <a:p>
            <a:r>
              <a:rPr lang="en-US" dirty="0">
                <a:latin typeface="+mn-lt"/>
              </a:rPr>
              <a:t>Depth: 0.28 in  </a:t>
            </a:r>
          </a:p>
          <a:p>
            <a:r>
              <a:rPr lang="en-US" dirty="0">
                <a:latin typeface="+mn-lt"/>
              </a:rPr>
              <a:t>Weight: 0.68 </a:t>
            </a:r>
            <a:r>
              <a:rPr lang="en-US" dirty="0" err="1">
                <a:latin typeface="+mn-lt"/>
              </a:rPr>
              <a:t>lb</a:t>
            </a:r>
            <a:r>
              <a:rPr lang="en-US" dirty="0">
                <a:latin typeface="+mn-lt"/>
              </a:rPr>
              <a:t>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5607" y="1981200"/>
            <a:ext cx="4067175" cy="2614613"/>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35925348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bwMode="auto">
          <a:xfrm>
            <a:off x="454025" y="457200"/>
            <a:ext cx="8229600" cy="96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000" dirty="0" smtClean="0"/>
              <a:t>Apple iPod Touch</a:t>
            </a:r>
          </a:p>
        </p:txBody>
      </p:sp>
      <p:sp>
        <p:nvSpPr>
          <p:cNvPr id="24579" name="Content Placeholder 4"/>
          <p:cNvSpPr>
            <a:spLocks noGrp="1"/>
          </p:cNvSpPr>
          <p:nvPr>
            <p:ph sz="half" idx="4294967295"/>
          </p:nvPr>
        </p:nvSpPr>
        <p:spPr bwMode="auto">
          <a:xfrm>
            <a:off x="762000" y="1676400"/>
            <a:ext cx="43434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defTabSz="914400" eaLnBrk="1" hangingPunct="1"/>
            <a:r>
              <a:rPr lang="en-US" sz="2400" dirty="0" smtClean="0"/>
              <a:t>5 </a:t>
            </a:r>
            <a:r>
              <a:rPr lang="en-US" sz="2400" dirty="0" err="1" smtClean="0"/>
              <a:t>Megapixal</a:t>
            </a:r>
            <a:r>
              <a:rPr lang="en-US" sz="2400" dirty="0" smtClean="0"/>
              <a:t> Camera</a:t>
            </a:r>
          </a:p>
          <a:p>
            <a:pPr marL="273050" indent="-273050" defTabSz="914400" eaLnBrk="1" hangingPunct="1"/>
            <a:r>
              <a:rPr lang="en-US" sz="2400" dirty="0" smtClean="0"/>
              <a:t>Millions of apps</a:t>
            </a:r>
          </a:p>
          <a:p>
            <a:pPr marL="273050" indent="-273050" defTabSz="914400" eaLnBrk="1" hangingPunct="1"/>
            <a:r>
              <a:rPr lang="en-US" sz="2400" dirty="0" smtClean="0"/>
              <a:t>Videos</a:t>
            </a:r>
          </a:p>
          <a:p>
            <a:pPr marL="273050" indent="-273050" defTabSz="914400" eaLnBrk="1" hangingPunct="1"/>
            <a:r>
              <a:rPr lang="en-US" sz="2400" dirty="0" smtClean="0"/>
              <a:t>Surf Web</a:t>
            </a:r>
          </a:p>
          <a:p>
            <a:pPr marL="273050" indent="-273050" defTabSz="914400" eaLnBrk="1" hangingPunct="1"/>
            <a:r>
              <a:rPr lang="en-US" sz="2400" dirty="0" smtClean="0"/>
              <a:t>Voice Over</a:t>
            </a:r>
          </a:p>
          <a:p>
            <a:pPr marL="273050" indent="-273050" defTabSz="914400" eaLnBrk="1" hangingPunct="1"/>
            <a:r>
              <a:rPr lang="en-US" sz="2400" dirty="0" smtClean="0"/>
              <a:t>Organization</a:t>
            </a:r>
          </a:p>
          <a:p>
            <a:pPr marL="273050" indent="-273050" defTabSz="914400" eaLnBrk="1" hangingPunct="1"/>
            <a:r>
              <a:rPr lang="en-US" sz="2400" dirty="0" smtClean="0"/>
              <a:t>Speakers</a:t>
            </a:r>
          </a:p>
          <a:p>
            <a:pPr marL="273050" indent="-273050" defTabSz="914400" eaLnBrk="1" hangingPunct="1"/>
            <a:r>
              <a:rPr lang="en-US" sz="2400" dirty="0" smtClean="0"/>
              <a:t>Bluetooth</a:t>
            </a:r>
          </a:p>
          <a:p>
            <a:pPr marL="273050" indent="-273050" defTabSz="914400" eaLnBrk="1" hangingPunct="1"/>
            <a:r>
              <a:rPr lang="en-US" sz="2400" dirty="0" smtClean="0"/>
              <a:t>New iOS 6</a:t>
            </a:r>
          </a:p>
          <a:p>
            <a:pPr marL="273050" indent="-273050" defTabSz="914400" eaLnBrk="1" hangingPunct="1"/>
            <a:r>
              <a:rPr lang="en-US" sz="2400" dirty="0" smtClean="0"/>
              <a:t>Starts at $299 / $199 4</a:t>
            </a:r>
            <a:r>
              <a:rPr lang="en-US" sz="2400" baseline="30000" dirty="0" smtClean="0"/>
              <a:t>th</a:t>
            </a:r>
            <a:r>
              <a:rPr lang="en-US" sz="2400" dirty="0" smtClean="0"/>
              <a:t> gen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2133600"/>
            <a:ext cx="1895475" cy="3230317"/>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13976914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5613" y="7620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Refurbished Tablets</a:t>
            </a:r>
            <a:br>
              <a:rPr lang="en-US" sz="3600" dirty="0" smtClean="0"/>
            </a:br>
            <a:endParaRPr lang="en-US" sz="3600" dirty="0" smtClean="0"/>
          </a:p>
        </p:txBody>
      </p:sp>
      <p:sp>
        <p:nvSpPr>
          <p:cNvPr id="5" name="Content Placeholder 4"/>
          <p:cNvSpPr>
            <a:spLocks noGrp="1"/>
          </p:cNvSpPr>
          <p:nvPr>
            <p:ph idx="1"/>
          </p:nvPr>
        </p:nvSpPr>
        <p:spPr>
          <a:xfrm>
            <a:off x="402674" y="1627472"/>
            <a:ext cx="5769526" cy="4697128"/>
          </a:xfrm>
        </p:spPr>
        <p:txBody>
          <a:bodyPr/>
          <a:lstStyle/>
          <a:p>
            <a:pPr>
              <a:defRPr/>
            </a:pPr>
            <a:r>
              <a:rPr lang="en-US" sz="2800" dirty="0" smtClean="0"/>
              <a:t>If you do not need the latest and greatest consider an older models for a discount</a:t>
            </a:r>
          </a:p>
          <a:p>
            <a:pPr>
              <a:defRPr/>
            </a:pPr>
            <a:r>
              <a:rPr lang="en-US" sz="2800" dirty="0" smtClean="0"/>
              <a:t>Want to make sure that refurbish tablets have been certified</a:t>
            </a:r>
          </a:p>
          <a:p>
            <a:pPr>
              <a:defRPr/>
            </a:pPr>
            <a:r>
              <a:rPr lang="en-US" sz="2800" dirty="0" smtClean="0"/>
              <a:t>Look for at least 1 year warranty</a:t>
            </a:r>
          </a:p>
          <a:p>
            <a:pPr>
              <a:defRPr/>
            </a:pPr>
            <a:r>
              <a:rPr lang="en-US" sz="2800" dirty="0" smtClean="0"/>
              <a:t>Many places now sell</a:t>
            </a:r>
          </a:p>
          <a:p>
            <a:pPr lvl="1">
              <a:defRPr/>
            </a:pPr>
            <a:r>
              <a:rPr lang="en-US" sz="2400" dirty="0" smtClean="0"/>
              <a:t>Apple</a:t>
            </a:r>
          </a:p>
          <a:p>
            <a:pPr lvl="1">
              <a:defRPr/>
            </a:pPr>
            <a:r>
              <a:rPr lang="en-US" sz="2400" dirty="0" smtClean="0"/>
              <a:t>BestBuy</a:t>
            </a:r>
          </a:p>
          <a:p>
            <a:pPr lvl="1">
              <a:defRPr/>
            </a:pPr>
            <a:r>
              <a:rPr lang="en-US" sz="2400" dirty="0" smtClean="0"/>
              <a:t>Amazon </a:t>
            </a:r>
          </a:p>
          <a:p>
            <a:pPr marL="0" indent="0">
              <a:buFont typeface="Arial" pitchFamily="34" charset="0"/>
              <a:buNone/>
              <a:defRPr/>
            </a:pPr>
            <a:endParaRPr lang="en-US" sz="2800" dirty="0" smtClean="0"/>
          </a:p>
          <a:p>
            <a:pPr marL="0" indent="0">
              <a:buFont typeface="Arial" pitchFamily="34" charset="0"/>
              <a:buNone/>
              <a:defRPr/>
            </a:pPr>
            <a:endParaRPr lang="en-US" sz="2800" dirty="0" smtClean="0"/>
          </a:p>
          <a:p>
            <a:pPr marL="457200" lvl="1" indent="0">
              <a:buFont typeface="Arial" pitchFamily="34" charset="0"/>
              <a:buNone/>
              <a:defRPr/>
            </a:pPr>
            <a:endParaRPr lang="en-US" sz="2400"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1440" y="1905000"/>
            <a:ext cx="2308954" cy="3159211"/>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730682"/>
            <a:ext cx="1082414" cy="11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spTree>
    <p:extLst>
      <p:ext uri="{BB962C8B-B14F-4D97-AF65-F5344CB8AC3E}">
        <p14:creationId xmlns:p14="http://schemas.microsoft.com/office/powerpoint/2010/main" val="289893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228600" y="2667000"/>
            <a:ext cx="8775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7030A0"/>
                </a:solidFill>
              </a:rPr>
              <a:t>CONSIDERING ACCESSIBILITY</a:t>
            </a:r>
          </a:p>
        </p:txBody>
      </p:sp>
      <p:pic>
        <p:nvPicPr>
          <p:cNvPr id="2355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5655076"/>
            <a:ext cx="1130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00" y="3781426"/>
            <a:ext cx="1256350" cy="140017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9200" y="3810000"/>
            <a:ext cx="1209674" cy="1320273"/>
          </a:xfrm>
          <a:prstGeom prst="rect">
            <a:avLst/>
          </a:prstGeom>
        </p:spPr>
      </p:pic>
    </p:spTree>
    <p:extLst>
      <p:ext uri="{BB962C8B-B14F-4D97-AF65-F5344CB8AC3E}">
        <p14:creationId xmlns:p14="http://schemas.microsoft.com/office/powerpoint/2010/main" val="3433328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bwMode="auto">
          <a:xfrm>
            <a:off x="463550" y="5270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a:t>Comparing Tablets</a:t>
            </a:r>
            <a:r>
              <a:rPr lang="en-US" dirty="0" smtClean="0"/>
              <a:t/>
            </a:r>
            <a:br>
              <a:rPr lang="en-US" dirty="0" smtClean="0"/>
            </a:br>
            <a:r>
              <a:rPr lang="en-US" sz="2000" dirty="0" smtClean="0"/>
              <a:t>www.bluebugle.org - 12/17/2012</a:t>
            </a:r>
          </a:p>
        </p:txBody>
      </p:sp>
      <p:graphicFrame>
        <p:nvGraphicFramePr>
          <p:cNvPr id="7" name="Table 6"/>
          <p:cNvGraphicFramePr>
            <a:graphicFrameLocks noGrp="1"/>
          </p:cNvGraphicFramePr>
          <p:nvPr/>
        </p:nvGraphicFramePr>
        <p:xfrm>
          <a:off x="457200" y="1600200"/>
          <a:ext cx="8229600" cy="4876801"/>
        </p:xfrm>
        <a:graphic>
          <a:graphicData uri="http://schemas.openxmlformats.org/drawingml/2006/table">
            <a:tbl>
              <a:tblPr/>
              <a:tblGrid>
                <a:gridCol w="1371600"/>
                <a:gridCol w="1371600"/>
                <a:gridCol w="1371600"/>
                <a:gridCol w="1371600"/>
                <a:gridCol w="1371600"/>
                <a:gridCol w="1371600"/>
              </a:tblGrid>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Property</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Android</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Times New Roman" pitchFamily="18" charset="0"/>
                          <a:ea typeface="MS PGothic" pitchFamily="34" charset="-128"/>
                          <a:cs typeface="Times New Roman" pitchFamily="18" charset="0"/>
                        </a:rPr>
                        <a:t>iOS</a:t>
                      </a:r>
                      <a:endParaRPr kumimoji="0" lang="en-US" sz="1000" b="0" i="0" u="none" strike="noStrike" cap="none" normalizeH="0" baseline="0" dirty="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MS Windows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Amazon Kindle</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Barnes &amp; Noble Nook</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Number and variety of tablets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Several</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iPad &amp; iPad Mini</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 few</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Kindle Fire &amp; Fire HD</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Nook HD</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484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Operating System</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Android (latest Jelly Bean)</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333333"/>
                          </a:solidFill>
                          <a:effectLst/>
                          <a:latin typeface="Times New Roman" pitchFamily="18" charset="0"/>
                          <a:ea typeface="MS PGothic" pitchFamily="34" charset="-128"/>
                          <a:cs typeface="Times New Roman" pitchFamily="18" charset="0"/>
                        </a:rPr>
                        <a:t>Apple iOS 6</a:t>
                      </a:r>
                      <a:endParaRPr kumimoji="0" lang="en-US" sz="1000" b="0" i="0" u="none" strike="noStrike" cap="none" normalizeH="0" baseline="0" dirty="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Windows RT &amp; Windows 8 Pro</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Modified version of Android ICS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Modified Android ICS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8778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Apps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Nearly 700,000 (including the ones not optimized for tablets specifically)</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Total of 700,000, out of which 275,000 optimized for iPad &amp; Mini</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Around 100,000 (including phone apps) of which most are plain junk.</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Around 60,000 (from Amazon</a:t>
                      </a:r>
                      <a:r>
                        <a:rPr kumimoji="0" lang="en-US" alt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t>
                      </a: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s special app store for Android)</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Around 10,000 (available from Barnes &amp; Noble store for Android)</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147002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Software Updates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As it becomes available on Google (for Nexus, directly, and for other manufacturers, as they become available)</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Apple releases updates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MS releases updates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Amazon releases updates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BN releases updates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10763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Interface</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As designed by manufacturer (on Nexus line, the original unaltered Android interface)</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Icons &amp; widgets designed by Apple similar to Mac OS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Metro style designed by Microsoft</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Modified version of regular Android interface (known to be slightly better looking)</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Times New Roman" pitchFamily="18" charset="0"/>
                          <a:ea typeface="MS PGothic" pitchFamily="34" charset="-128"/>
                          <a:cs typeface="Times New Roman" pitchFamily="18" charset="0"/>
                        </a:rPr>
                        <a:t>Modified Android (criticized for worse looks)</a:t>
                      </a:r>
                      <a:endParaRPr kumimoji="0" lang="en-US" sz="1000" b="0" i="0" u="none" strike="noStrike" cap="none" normalizeH="0" baseline="0" smtClean="0">
                        <a:ln>
                          <a:noFill/>
                        </a:ln>
                        <a:solidFill>
                          <a:schemeClr val="tx1"/>
                        </a:solidFill>
                        <a:effectLst/>
                        <a:latin typeface="Calibri" pitchFamily="34" charset="0"/>
                        <a:ea typeface="Calibri" pitchFamily="34" charset="0"/>
                      </a:endParaRPr>
                    </a:p>
                  </a:txBody>
                  <a:tcPr marL="41465" marR="41465" marT="41465" marB="41465"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4630" name="Rectangle 2"/>
          <p:cNvSpPr>
            <a:spLocks noChangeArrowheads="1"/>
          </p:cNvSpPr>
          <p:nvPr/>
        </p:nvSpPr>
        <p:spPr bwMode="auto">
          <a:xfrm>
            <a:off x="9890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a:endParaRPr lang="en-US">
              <a:latin typeface="Arial" pitchFamily="34" charset="0"/>
              <a:cs typeface="Arial" pitchFamily="34" charset="0"/>
            </a:endParaRPr>
          </a:p>
        </p:txBody>
      </p:sp>
    </p:spTree>
    <p:extLst>
      <p:ext uri="{BB962C8B-B14F-4D97-AF65-F5344CB8AC3E}">
        <p14:creationId xmlns:p14="http://schemas.microsoft.com/office/powerpoint/2010/main" val="1314000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685800"/>
            <a:ext cx="8229600" cy="1143000"/>
          </a:xfrm>
        </p:spPr>
        <p:txBody>
          <a:bodyPr/>
          <a:lstStyle/>
          <a:p>
            <a:r>
              <a:rPr lang="en-US" dirty="0" smtClean="0"/>
              <a:t>Layout of the </a:t>
            </a:r>
            <a:r>
              <a:rPr lang="en-US" dirty="0" err="1" smtClean="0"/>
              <a:t>iPad</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2514600"/>
            <a:ext cx="7010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179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24288" y="766021"/>
            <a:ext cx="8229600" cy="1143000"/>
          </a:xfrm>
        </p:spPr>
        <p:txBody>
          <a:bodyPr/>
          <a:lstStyle/>
          <a:p>
            <a:r>
              <a:rPr lang="en-US" sz="3200" dirty="0" smtClean="0"/>
              <a:t>Built-in Accessibility Features</a:t>
            </a:r>
          </a:p>
        </p:txBody>
      </p:sp>
      <p:sp>
        <p:nvSpPr>
          <p:cNvPr id="3" name="Content Placeholder 2"/>
          <p:cNvSpPr>
            <a:spLocks noGrp="1"/>
          </p:cNvSpPr>
          <p:nvPr>
            <p:ph idx="1"/>
          </p:nvPr>
        </p:nvSpPr>
        <p:spPr>
          <a:xfrm>
            <a:off x="300210" y="1615896"/>
            <a:ext cx="8382000" cy="5029200"/>
          </a:xfrm>
        </p:spPr>
        <p:txBody>
          <a:bodyPr rtlCol="0">
            <a:normAutofit fontScale="77500" lnSpcReduction="20000"/>
          </a:bodyPr>
          <a:lstStyle/>
          <a:p>
            <a:pPr fontAlgn="auto">
              <a:spcAft>
                <a:spcPts val="0"/>
              </a:spcAft>
              <a:defRPr/>
            </a:pPr>
            <a:r>
              <a:rPr lang="en-US" dirty="0" smtClean="0"/>
              <a:t>VoiceOver</a:t>
            </a:r>
          </a:p>
          <a:p>
            <a:pPr fontAlgn="auto">
              <a:spcAft>
                <a:spcPts val="0"/>
              </a:spcAft>
              <a:defRPr/>
            </a:pPr>
            <a:r>
              <a:rPr lang="en-US" dirty="0" smtClean="0"/>
              <a:t>Zoom</a:t>
            </a:r>
          </a:p>
          <a:p>
            <a:pPr fontAlgn="auto">
              <a:spcAft>
                <a:spcPts val="0"/>
              </a:spcAft>
              <a:defRPr/>
            </a:pPr>
            <a:r>
              <a:rPr lang="en-US" dirty="0" smtClean="0"/>
              <a:t>Large Text</a:t>
            </a:r>
          </a:p>
          <a:p>
            <a:pPr fontAlgn="auto">
              <a:spcAft>
                <a:spcPts val="0"/>
              </a:spcAft>
              <a:defRPr/>
            </a:pPr>
            <a:r>
              <a:rPr lang="en-US" dirty="0" smtClean="0"/>
              <a:t>Invert Colors</a:t>
            </a:r>
          </a:p>
          <a:p>
            <a:pPr lvl="1">
              <a:defRPr/>
            </a:pPr>
            <a:r>
              <a:rPr lang="en-US" dirty="0" smtClean="0"/>
              <a:t>(white on black)</a:t>
            </a:r>
          </a:p>
          <a:p>
            <a:pPr fontAlgn="auto">
              <a:spcAft>
                <a:spcPts val="0"/>
              </a:spcAft>
              <a:defRPr/>
            </a:pPr>
            <a:r>
              <a:rPr lang="en-US" dirty="0" smtClean="0"/>
              <a:t>Speak Selection</a:t>
            </a:r>
          </a:p>
          <a:p>
            <a:pPr fontAlgn="auto">
              <a:spcAft>
                <a:spcPts val="0"/>
              </a:spcAft>
              <a:defRPr/>
            </a:pPr>
            <a:r>
              <a:rPr lang="en-US" dirty="0" smtClean="0"/>
              <a:t>Speak Auto Text</a:t>
            </a:r>
          </a:p>
          <a:p>
            <a:pPr fontAlgn="auto">
              <a:spcAft>
                <a:spcPts val="0"/>
              </a:spcAft>
              <a:defRPr/>
            </a:pPr>
            <a:r>
              <a:rPr lang="en-US" dirty="0" smtClean="0"/>
              <a:t>Mono Audio</a:t>
            </a:r>
          </a:p>
          <a:p>
            <a:pPr fontAlgn="auto">
              <a:spcAft>
                <a:spcPts val="0"/>
              </a:spcAft>
              <a:defRPr/>
            </a:pPr>
            <a:r>
              <a:rPr lang="en-US" dirty="0" smtClean="0"/>
              <a:t>Assistive Touch</a:t>
            </a:r>
          </a:p>
          <a:p>
            <a:pPr fontAlgn="auto">
              <a:spcAft>
                <a:spcPts val="0"/>
              </a:spcAft>
              <a:defRPr/>
            </a:pPr>
            <a:r>
              <a:rPr lang="en-US" dirty="0" smtClean="0"/>
              <a:t>Guided Access</a:t>
            </a:r>
          </a:p>
          <a:p>
            <a:pPr fontAlgn="auto">
              <a:spcAft>
                <a:spcPts val="0"/>
              </a:spcAft>
              <a:defRPr/>
            </a:pPr>
            <a:r>
              <a:rPr lang="en-US" dirty="0" smtClean="0"/>
              <a:t>Home-Click Speed</a:t>
            </a:r>
          </a:p>
          <a:p>
            <a:pPr fontAlgn="auto">
              <a:spcAft>
                <a:spcPts val="0"/>
              </a:spcAft>
              <a:defRPr/>
            </a:pPr>
            <a:r>
              <a:rPr lang="en-US" dirty="0" smtClean="0"/>
              <a:t>Incoming Calls</a:t>
            </a:r>
          </a:p>
          <a:p>
            <a:pPr fontAlgn="auto">
              <a:spcAft>
                <a:spcPts val="0"/>
              </a:spcAft>
              <a:defRPr/>
            </a:pPr>
            <a:r>
              <a:rPr lang="en-US" dirty="0" smtClean="0"/>
              <a:t>Braille Displays</a:t>
            </a:r>
          </a:p>
        </p:txBody>
      </p:sp>
      <p:pic>
        <p:nvPicPr>
          <p:cNvPr id="4" name="Content Placeholder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77396" y="1752600"/>
            <a:ext cx="3106290" cy="4657725"/>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4228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7650" y="846138"/>
            <a:ext cx="6559550" cy="754062"/>
          </a:xfrm>
          <a:prstGeom prst="rect">
            <a:avLst/>
          </a:prstGeom>
        </p:spPr>
        <p:txBody>
          <a:bodyPr/>
          <a:lstStyle/>
          <a:p>
            <a:r>
              <a:rPr lang="en-US" sz="3200" b="1" dirty="0" smtClean="0"/>
              <a:t>Impact of Apps &amp; Tablets</a:t>
            </a:r>
            <a:endParaRPr lang="en-US" sz="3200" b="1" dirty="0"/>
          </a:p>
        </p:txBody>
      </p:sp>
      <p:sp>
        <p:nvSpPr>
          <p:cNvPr id="3" name="Content Placeholder 2"/>
          <p:cNvSpPr>
            <a:spLocks noGrp="1"/>
          </p:cNvSpPr>
          <p:nvPr>
            <p:ph idx="4294967295"/>
          </p:nvPr>
        </p:nvSpPr>
        <p:spPr>
          <a:xfrm>
            <a:off x="381000" y="1600200"/>
            <a:ext cx="8229600" cy="4664529"/>
          </a:xfrm>
          <a:prstGeom prst="rect">
            <a:avLst/>
          </a:prstGeom>
        </p:spPr>
        <p:txBody>
          <a:bodyPr/>
          <a:lstStyle/>
          <a:p>
            <a:r>
              <a:rPr lang="en-US" sz="2400" dirty="0"/>
              <a:t>With the introduction of Apps, we are experiencing a drastic technology evolution that is revolutionizing the field of Assistive Technology and producing positive life changing results for individuals with disabilities. </a:t>
            </a:r>
            <a:endParaRPr lang="en-US" sz="2400" dirty="0" smtClean="0"/>
          </a:p>
          <a:p>
            <a:r>
              <a:rPr lang="en-US" sz="2400" dirty="0" smtClean="0"/>
              <a:t>Apps </a:t>
            </a:r>
            <a:r>
              <a:rPr lang="en-US" sz="2400" dirty="0"/>
              <a:t>are assisting students by promoting more independence, increasing opportunities for inclusion, promoting depth of learning, providing equal access in educational settings and supporting smoother transitions. </a:t>
            </a:r>
            <a:endParaRPr lang="en-US" sz="2400" dirty="0" smtClean="0"/>
          </a:p>
          <a:p>
            <a:r>
              <a:rPr lang="en-US" sz="2400" dirty="0" smtClean="0"/>
              <a:t>This </a:t>
            </a:r>
            <a:r>
              <a:rPr lang="en-US" sz="2400" dirty="0"/>
              <a:t>session will provide participants with opportunities to explore </a:t>
            </a:r>
            <a:r>
              <a:rPr lang="en-US" sz="2400" dirty="0" smtClean="0"/>
              <a:t>tablets and their accessibility features as well as learn about some apps that can assist students at school.</a:t>
            </a:r>
            <a:endParaRPr lang="en-US" dirty="0"/>
          </a:p>
        </p:txBody>
      </p:sp>
    </p:spTree>
    <p:extLst>
      <p:ext uri="{BB962C8B-B14F-4D97-AF65-F5344CB8AC3E}">
        <p14:creationId xmlns:p14="http://schemas.microsoft.com/office/powerpoint/2010/main" val="2815351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5379" y="685800"/>
            <a:ext cx="8229600" cy="740750"/>
          </a:xfrm>
        </p:spPr>
        <p:txBody>
          <a:bodyPr/>
          <a:lstStyle/>
          <a:p>
            <a:r>
              <a:rPr lang="en-US" sz="4000" dirty="0" smtClean="0"/>
              <a:t>VoiceOver</a:t>
            </a:r>
          </a:p>
        </p:txBody>
      </p:sp>
      <p:sp>
        <p:nvSpPr>
          <p:cNvPr id="3" name="Content Placeholder 2"/>
          <p:cNvSpPr>
            <a:spLocks noGrp="1"/>
          </p:cNvSpPr>
          <p:nvPr>
            <p:ph sz="half" idx="1"/>
          </p:nvPr>
        </p:nvSpPr>
        <p:spPr>
          <a:xfrm>
            <a:off x="304800" y="1600200"/>
            <a:ext cx="4038600" cy="4525963"/>
          </a:xfrm>
        </p:spPr>
        <p:txBody>
          <a:bodyPr rtlCol="0">
            <a:normAutofit lnSpcReduction="10000"/>
          </a:bodyPr>
          <a:lstStyle/>
          <a:p>
            <a:pPr lvl="1" fontAlgn="auto">
              <a:spcAft>
                <a:spcPts val="0"/>
              </a:spcAft>
              <a:buFont typeface="Wingdings" pitchFamily="2" charset="2"/>
              <a:buChar char="§"/>
              <a:defRPr/>
            </a:pPr>
            <a:r>
              <a:rPr lang="en-US" dirty="0" smtClean="0"/>
              <a:t>Standard feature on iPhones, iPads, and iTouches</a:t>
            </a:r>
          </a:p>
          <a:p>
            <a:pPr lvl="1" fontAlgn="auto">
              <a:spcAft>
                <a:spcPts val="0"/>
              </a:spcAft>
              <a:buFont typeface="Wingdings" pitchFamily="2" charset="2"/>
              <a:buChar char="§"/>
              <a:defRPr/>
            </a:pPr>
            <a:r>
              <a:rPr lang="en-US" dirty="0" smtClean="0"/>
              <a:t>World’s first gesture-based screen reader</a:t>
            </a:r>
          </a:p>
          <a:p>
            <a:pPr lvl="1" fontAlgn="auto">
              <a:spcAft>
                <a:spcPts val="0"/>
              </a:spcAft>
              <a:buFont typeface="Wingdings" pitchFamily="2" charset="2"/>
              <a:buChar char="§"/>
              <a:defRPr/>
            </a:pPr>
            <a:r>
              <a:rPr lang="en-US" dirty="0" smtClean="0"/>
              <a:t>DOES NOT WORK WITH ALL APPS</a:t>
            </a:r>
          </a:p>
          <a:p>
            <a:pPr lvl="2">
              <a:buFont typeface="Wingdings" pitchFamily="2" charset="2"/>
              <a:buChar char="§"/>
              <a:defRPr/>
            </a:pPr>
            <a:r>
              <a:rPr lang="en-US" dirty="0" smtClean="0"/>
              <a:t>Does not work with many eBooks or textbooks</a:t>
            </a:r>
          </a:p>
          <a:p>
            <a:pPr lvl="2">
              <a:buFont typeface="Wingdings" pitchFamily="2" charset="2"/>
              <a:buChar char="§"/>
              <a:defRPr/>
            </a:pPr>
            <a:r>
              <a:rPr lang="en-US" dirty="0" smtClean="0"/>
              <a:t>Works with built-in apps</a:t>
            </a:r>
          </a:p>
          <a:p>
            <a:pPr lvl="1" fontAlgn="auto">
              <a:spcAft>
                <a:spcPts val="0"/>
              </a:spcAft>
              <a:buFont typeface="Wingdings" pitchFamily="2" charset="2"/>
              <a:buChar char="§"/>
              <a:defRPr/>
            </a:pPr>
            <a:r>
              <a:rPr lang="en-US" dirty="0" smtClean="0"/>
              <a:t>Built-in voices that speak 36 languages</a:t>
            </a:r>
          </a:p>
          <a:p>
            <a:pPr lvl="1" fontAlgn="auto">
              <a:spcAft>
                <a:spcPts val="0"/>
              </a:spcAft>
              <a:buFont typeface="Wingdings" pitchFamily="2" charset="2"/>
              <a:buChar char="§"/>
              <a:defRPr/>
            </a:pPr>
            <a:endParaRPr lang="en-US" dirty="0" smtClean="0"/>
          </a:p>
        </p:txBody>
      </p:sp>
      <p:sp>
        <p:nvSpPr>
          <p:cNvPr id="4" name="Content Placeholder 3"/>
          <p:cNvSpPr>
            <a:spLocks noGrp="1"/>
          </p:cNvSpPr>
          <p:nvPr>
            <p:ph sz="half" idx="2"/>
          </p:nvPr>
        </p:nvSpPr>
        <p:spPr/>
        <p:txBody>
          <a:bodyPr>
            <a:normAutofit lnSpcReduction="10000"/>
          </a:bodyPr>
          <a:lstStyle/>
          <a:p>
            <a:pPr lvl="1" fontAlgn="auto">
              <a:spcAft>
                <a:spcPts val="0"/>
              </a:spcAft>
              <a:buFont typeface="Wingdings" pitchFamily="2" charset="2"/>
              <a:buChar char="§"/>
              <a:defRPr/>
            </a:pPr>
            <a:r>
              <a:rPr lang="en-US" dirty="0" smtClean="0"/>
              <a:t>Adjustable speaking rate</a:t>
            </a:r>
          </a:p>
          <a:p>
            <a:pPr lvl="1" fontAlgn="auto">
              <a:spcAft>
                <a:spcPts val="0"/>
              </a:spcAft>
              <a:buFont typeface="Wingdings" pitchFamily="2" charset="2"/>
              <a:buChar char="§"/>
              <a:defRPr/>
            </a:pPr>
            <a:r>
              <a:rPr lang="en-US" dirty="0" smtClean="0"/>
              <a:t>Echoes each character as you touch it when typing or can speak completed word instead.</a:t>
            </a:r>
          </a:p>
          <a:p>
            <a:pPr lvl="1" fontAlgn="auto">
              <a:spcAft>
                <a:spcPts val="0"/>
              </a:spcAft>
              <a:buFont typeface="Wingdings" pitchFamily="2" charset="2"/>
              <a:buChar char="§"/>
              <a:defRPr/>
            </a:pPr>
            <a:r>
              <a:rPr lang="en-US" dirty="0" smtClean="0"/>
              <a:t>Speak Auto-text</a:t>
            </a:r>
          </a:p>
          <a:p>
            <a:pPr lvl="1" fontAlgn="auto">
              <a:spcAft>
                <a:spcPts val="0"/>
              </a:spcAft>
              <a:buFont typeface="Wingdings" pitchFamily="2" charset="2"/>
              <a:buChar char="§"/>
              <a:defRPr/>
            </a:pPr>
            <a:r>
              <a:rPr lang="en-US" dirty="0" smtClean="0"/>
              <a:t>Has the rotor</a:t>
            </a:r>
          </a:p>
          <a:p>
            <a:pPr lvl="1" fontAlgn="auto">
              <a:spcAft>
                <a:spcPts val="0"/>
              </a:spcAft>
              <a:buFont typeface="Wingdings" pitchFamily="2" charset="2"/>
              <a:buChar char="§"/>
              <a:defRPr/>
            </a:pPr>
            <a:r>
              <a:rPr lang="en-US" dirty="0" smtClean="0"/>
              <a:t>Works with all built-in applications</a:t>
            </a:r>
          </a:p>
          <a:p>
            <a:pPr>
              <a:buFont typeface="Wingdings" pitchFamily="2" charset="2"/>
              <a:buChar char="§"/>
            </a:pPr>
            <a:endParaRPr lang="en-US"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cxnSp>
        <p:nvCxnSpPr>
          <p:cNvPr id="5" name="Straight Connector 4"/>
          <p:cNvCxnSpPr/>
          <p:nvPr/>
        </p:nvCxnSpPr>
        <p:spPr>
          <a:xfrm>
            <a:off x="4632158" y="1557892"/>
            <a:ext cx="8021" cy="4974250"/>
          </a:xfrm>
          <a:prstGeom prst="line">
            <a:avLst/>
          </a:prstGeom>
          <a:ln w="31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3189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81001" y="1905000"/>
            <a:ext cx="4800600" cy="4525963"/>
          </a:xfrm>
        </p:spPr>
        <p:txBody>
          <a:bodyPr/>
          <a:lstStyle/>
          <a:p>
            <a:pPr>
              <a:buFont typeface="Wingdings" pitchFamily="2" charset="2"/>
              <a:buChar char="§"/>
            </a:pPr>
            <a:r>
              <a:rPr lang="en-US" sz="2800" b="1" dirty="0" smtClean="0"/>
              <a:t>The Rotor</a:t>
            </a:r>
          </a:p>
          <a:p>
            <a:pPr lvl="1">
              <a:buFont typeface="Wingdings" pitchFamily="2" charset="2"/>
              <a:buChar char="§"/>
            </a:pPr>
            <a:r>
              <a:rPr lang="en-US" dirty="0" smtClean="0"/>
              <a:t>Virtual control</a:t>
            </a:r>
          </a:p>
          <a:p>
            <a:pPr lvl="1">
              <a:buFont typeface="Wingdings" pitchFamily="2" charset="2"/>
              <a:buChar char="§"/>
            </a:pPr>
            <a:r>
              <a:rPr lang="en-US" dirty="0" smtClean="0"/>
              <a:t>Rotating 2 fingers on the screen like a dial</a:t>
            </a:r>
          </a:p>
          <a:p>
            <a:pPr lvl="1">
              <a:buFont typeface="Wingdings" pitchFamily="2" charset="2"/>
              <a:buChar char="§"/>
            </a:pPr>
            <a:r>
              <a:rPr lang="en-US" dirty="0" smtClean="0"/>
              <a:t>Changes the way </a:t>
            </a:r>
            <a:r>
              <a:rPr lang="en-US" dirty="0" err="1" smtClean="0"/>
              <a:t>VoiceOver</a:t>
            </a:r>
            <a:r>
              <a:rPr lang="en-US" dirty="0" smtClean="0"/>
              <a:t> (VO) moves through a document based on setting</a:t>
            </a:r>
          </a:p>
          <a:p>
            <a:pPr lvl="1">
              <a:buFont typeface="Wingdings" pitchFamily="2" charset="2"/>
              <a:buChar char="§"/>
            </a:pPr>
            <a:r>
              <a:rPr lang="en-US" dirty="0" smtClean="0"/>
              <a:t>Can use to navigate through web pages</a:t>
            </a:r>
          </a:p>
        </p:txBody>
      </p:sp>
      <p:sp>
        <p:nvSpPr>
          <p:cNvPr id="6" name="Title 1"/>
          <p:cNvSpPr>
            <a:spLocks noGrp="1"/>
          </p:cNvSpPr>
          <p:nvPr>
            <p:ph type="title"/>
          </p:nvPr>
        </p:nvSpPr>
        <p:spPr>
          <a:xfrm>
            <a:off x="188682" y="914400"/>
            <a:ext cx="8229600" cy="1143000"/>
          </a:xfrm>
        </p:spPr>
        <p:txBody>
          <a:bodyPr/>
          <a:lstStyle/>
          <a:p>
            <a:pPr algn="r"/>
            <a:r>
              <a:rPr lang="en-US" sz="3600" dirty="0" smtClean="0"/>
              <a:t>Helpful tips for VoiceOver</a:t>
            </a: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8393" y="2362200"/>
            <a:ext cx="3638550" cy="242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072003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838200"/>
            <a:ext cx="7620000" cy="1143000"/>
          </a:xfrm>
        </p:spPr>
        <p:txBody>
          <a:bodyPr/>
          <a:lstStyle/>
          <a:p>
            <a:pPr algn="r"/>
            <a:r>
              <a:rPr lang="en-US" sz="4000" dirty="0" smtClean="0"/>
              <a:t>Zoom &amp; Invert Colors</a:t>
            </a:r>
          </a:p>
        </p:txBody>
      </p:sp>
      <p:sp>
        <p:nvSpPr>
          <p:cNvPr id="9219" name="Content Placeholder 2"/>
          <p:cNvSpPr>
            <a:spLocks noGrp="1"/>
          </p:cNvSpPr>
          <p:nvPr>
            <p:ph idx="1"/>
          </p:nvPr>
        </p:nvSpPr>
        <p:spPr>
          <a:xfrm>
            <a:off x="228600" y="1600200"/>
            <a:ext cx="4800600" cy="4953000"/>
          </a:xfrm>
        </p:spPr>
        <p:txBody>
          <a:bodyPr>
            <a:normAutofit fontScale="85000" lnSpcReduction="20000"/>
          </a:bodyPr>
          <a:lstStyle/>
          <a:p>
            <a:r>
              <a:rPr lang="en-US" b="1" dirty="0" smtClean="0"/>
              <a:t>Zoom</a:t>
            </a:r>
          </a:p>
          <a:p>
            <a:pPr lvl="1"/>
            <a:r>
              <a:rPr lang="en-US" dirty="0" smtClean="0"/>
              <a:t>Magnify entire screen of any application</a:t>
            </a:r>
          </a:p>
          <a:p>
            <a:pPr lvl="1"/>
            <a:r>
              <a:rPr lang="en-US" dirty="0" smtClean="0"/>
              <a:t>Double-tap with 3 fingers</a:t>
            </a:r>
          </a:p>
          <a:p>
            <a:pPr lvl="1"/>
            <a:r>
              <a:rPr lang="en-US" dirty="0" smtClean="0"/>
              <a:t>Can magnify 100%-500%</a:t>
            </a:r>
          </a:p>
          <a:p>
            <a:pPr lvl="1"/>
            <a:r>
              <a:rPr lang="en-US" dirty="0" smtClean="0"/>
              <a:t>Now work with </a:t>
            </a:r>
            <a:r>
              <a:rPr lang="en-US" dirty="0" err="1" smtClean="0"/>
              <a:t>VoiceOver</a:t>
            </a:r>
            <a:r>
              <a:rPr lang="en-US" dirty="0" smtClean="0"/>
              <a:t> on!</a:t>
            </a:r>
          </a:p>
          <a:p>
            <a:pPr lvl="2"/>
            <a:r>
              <a:rPr lang="en-US" dirty="0" smtClean="0"/>
              <a:t>iOS 6 September 2012</a:t>
            </a:r>
          </a:p>
          <a:p>
            <a:r>
              <a:rPr lang="en-US" b="1" dirty="0" smtClean="0"/>
              <a:t>Invert Colors</a:t>
            </a:r>
          </a:p>
          <a:p>
            <a:pPr lvl="1"/>
            <a:r>
              <a:rPr lang="en-US" dirty="0" smtClean="0"/>
              <a:t>Reverse video effect works in all applications</a:t>
            </a:r>
          </a:p>
          <a:p>
            <a:pPr lvl="1"/>
            <a:r>
              <a:rPr lang="en-US" dirty="0" smtClean="0"/>
              <a:t>Can be used with Zoom and VoiceOver</a:t>
            </a:r>
          </a:p>
          <a:p>
            <a:pPr lvl="1">
              <a:buFont typeface="Arial" pitchFamily="34" charset="0"/>
              <a:buNone/>
            </a:pPr>
            <a:endParaRPr lang="en-US" dirty="0" smtClean="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836" y="2057400"/>
            <a:ext cx="3848100" cy="3109265"/>
          </a:xfrm>
          <a:prstGeom prst="rect">
            <a:avLst/>
          </a:prstGeom>
        </p:spPr>
      </p:pic>
    </p:spTree>
    <p:extLst>
      <p:ext uri="{BB962C8B-B14F-4D97-AF65-F5344CB8AC3E}">
        <p14:creationId xmlns:p14="http://schemas.microsoft.com/office/powerpoint/2010/main" val="324467941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2119133"/>
            <a:ext cx="8229600" cy="4525963"/>
          </a:xfrm>
        </p:spPr>
        <p:txBody>
          <a:bodyPr/>
          <a:lstStyle/>
          <a:p>
            <a:r>
              <a:rPr lang="en-US" b="1" dirty="0" smtClean="0"/>
              <a:t>Tactile buttons</a:t>
            </a:r>
          </a:p>
          <a:p>
            <a:pPr lvl="1"/>
            <a:r>
              <a:rPr lang="en-US" dirty="0" smtClean="0"/>
              <a:t>Easily discernible buttons</a:t>
            </a:r>
          </a:p>
          <a:p>
            <a:r>
              <a:rPr lang="en-US" b="1" dirty="0" smtClean="0"/>
              <a:t>Large Text</a:t>
            </a:r>
          </a:p>
          <a:p>
            <a:pPr lvl="1"/>
            <a:r>
              <a:rPr lang="en-US" dirty="0" smtClean="0"/>
              <a:t>Increase font size up to </a:t>
            </a:r>
            <a:r>
              <a:rPr lang="en-US" sz="5600" dirty="0" smtClean="0"/>
              <a:t>56</a:t>
            </a:r>
            <a:r>
              <a:rPr lang="en-US" dirty="0" smtClean="0"/>
              <a:t>-point text in alerts, Calendar, Contacts, Messages, and Notes</a:t>
            </a:r>
          </a:p>
        </p:txBody>
      </p:sp>
      <p:sp>
        <p:nvSpPr>
          <p:cNvPr id="7" name="Rectangle 2"/>
          <p:cNvSpPr>
            <a:spLocks noGrp="1" noChangeArrowheads="1"/>
          </p:cNvSpPr>
          <p:nvPr>
            <p:ph type="title"/>
          </p:nvPr>
        </p:nvSpPr>
        <p:spPr>
          <a:xfrm>
            <a:off x="457200" y="762000"/>
            <a:ext cx="8229600" cy="1143000"/>
          </a:xfrm>
        </p:spPr>
        <p:txBody>
          <a:bodyPr/>
          <a:lstStyle/>
          <a:p>
            <a:r>
              <a:rPr lang="en-US" sz="4000" dirty="0" smtClean="0"/>
              <a:t>More Features</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212007">
            <a:off x="5708045" y="1746769"/>
            <a:ext cx="3001629" cy="1543559"/>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Tree>
    <p:extLst>
      <p:ext uri="{BB962C8B-B14F-4D97-AF65-F5344CB8AC3E}">
        <p14:creationId xmlns:p14="http://schemas.microsoft.com/office/powerpoint/2010/main" val="27542170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85800"/>
            <a:ext cx="8229600" cy="1143000"/>
          </a:xfrm>
        </p:spPr>
        <p:txBody>
          <a:bodyPr/>
          <a:lstStyle/>
          <a:p>
            <a:r>
              <a:rPr lang="en-US" sz="4000" dirty="0" smtClean="0"/>
              <a:t>Hearing</a:t>
            </a:r>
          </a:p>
        </p:txBody>
      </p:sp>
      <p:sp>
        <p:nvSpPr>
          <p:cNvPr id="3" name="Content Placeholder 2"/>
          <p:cNvSpPr>
            <a:spLocks noGrp="1"/>
          </p:cNvSpPr>
          <p:nvPr>
            <p:ph idx="1"/>
          </p:nvPr>
        </p:nvSpPr>
        <p:spPr>
          <a:xfrm>
            <a:off x="419501" y="1676400"/>
            <a:ext cx="7579093" cy="5029200"/>
          </a:xfrm>
        </p:spPr>
        <p:txBody>
          <a:bodyPr rtlCol="0">
            <a:noAutofit/>
          </a:bodyPr>
          <a:lstStyle/>
          <a:p>
            <a:pPr fontAlgn="auto">
              <a:spcAft>
                <a:spcPts val="0"/>
              </a:spcAft>
              <a:buFont typeface="Wingdings" pitchFamily="2" charset="2"/>
              <a:buChar char="§"/>
              <a:defRPr/>
            </a:pPr>
            <a:r>
              <a:rPr lang="en-US" sz="1800" dirty="0" smtClean="0"/>
              <a:t>Mono Audio</a:t>
            </a:r>
          </a:p>
          <a:p>
            <a:pPr fontAlgn="auto">
              <a:spcAft>
                <a:spcPts val="0"/>
              </a:spcAft>
              <a:buFont typeface="Wingdings" pitchFamily="2" charset="2"/>
              <a:buChar char="§"/>
              <a:defRPr/>
            </a:pPr>
            <a:r>
              <a:rPr lang="en-US" sz="1800" dirty="0" smtClean="0"/>
              <a:t>Custom Vibrations for iPhone</a:t>
            </a:r>
          </a:p>
          <a:p>
            <a:pPr lvl="1" fontAlgn="auto">
              <a:spcAft>
                <a:spcPts val="0"/>
              </a:spcAft>
              <a:buFont typeface="Wingdings" pitchFamily="2" charset="2"/>
              <a:buChar char="§"/>
              <a:defRPr/>
            </a:pPr>
            <a:r>
              <a:rPr lang="en-US" sz="1800" dirty="0" smtClean="0"/>
              <a:t>Assign unique vibrations patterns</a:t>
            </a:r>
          </a:p>
          <a:p>
            <a:pPr lvl="2" fontAlgn="auto">
              <a:spcAft>
                <a:spcPts val="0"/>
              </a:spcAft>
              <a:buFont typeface="Wingdings" pitchFamily="2" charset="2"/>
              <a:buChar char="§"/>
              <a:defRPr/>
            </a:pPr>
            <a:r>
              <a:rPr lang="en-US" sz="1800" dirty="0" smtClean="0"/>
              <a:t>Change default in Sounds setting</a:t>
            </a:r>
          </a:p>
          <a:p>
            <a:pPr lvl="2" fontAlgn="auto">
              <a:spcAft>
                <a:spcPts val="0"/>
              </a:spcAft>
              <a:buFont typeface="Wingdings" pitchFamily="2" charset="2"/>
              <a:buChar char="§"/>
              <a:defRPr/>
            </a:pPr>
            <a:r>
              <a:rPr lang="en-US" sz="1800" dirty="0" smtClean="0"/>
              <a:t>Create you own custom vibrations</a:t>
            </a:r>
          </a:p>
          <a:p>
            <a:pPr lvl="3" fontAlgn="auto">
              <a:spcAft>
                <a:spcPts val="0"/>
              </a:spcAft>
              <a:buFont typeface="Wingdings" pitchFamily="2" charset="2"/>
              <a:buChar char="§"/>
              <a:defRPr/>
            </a:pPr>
            <a:r>
              <a:rPr lang="en-US" sz="1800" dirty="0" smtClean="0"/>
              <a:t>Save and name it</a:t>
            </a:r>
          </a:p>
          <a:p>
            <a:pPr fontAlgn="auto">
              <a:spcAft>
                <a:spcPts val="0"/>
              </a:spcAft>
              <a:buFont typeface="Wingdings" pitchFamily="2" charset="2"/>
              <a:buChar char="§"/>
              <a:defRPr/>
            </a:pPr>
            <a:r>
              <a:rPr lang="en-US" sz="1800" dirty="0" smtClean="0"/>
              <a:t>LED Flash for Alerts</a:t>
            </a:r>
          </a:p>
          <a:p>
            <a:pPr fontAlgn="auto">
              <a:spcAft>
                <a:spcPts val="0"/>
              </a:spcAft>
              <a:buFont typeface="Wingdings" pitchFamily="2" charset="2"/>
              <a:buChar char="§"/>
              <a:defRPr/>
            </a:pPr>
            <a:r>
              <a:rPr lang="en-US" sz="1800" dirty="0" smtClean="0"/>
              <a:t>Answer calls in Speaker Mode or Headset</a:t>
            </a:r>
          </a:p>
          <a:p>
            <a:pPr lvl="1" fontAlgn="auto">
              <a:spcAft>
                <a:spcPts val="0"/>
              </a:spcAft>
              <a:buFont typeface="Wingdings" pitchFamily="2" charset="2"/>
              <a:buChar char="§"/>
              <a:defRPr/>
            </a:pPr>
            <a:r>
              <a:rPr lang="en-US" sz="1800" dirty="0" smtClean="0"/>
              <a:t>Accessibility =&gt; Incoming Calls</a:t>
            </a:r>
          </a:p>
          <a:p>
            <a:pPr fontAlgn="auto">
              <a:spcAft>
                <a:spcPts val="0"/>
              </a:spcAft>
              <a:buFont typeface="Wingdings" pitchFamily="2" charset="2"/>
              <a:buChar char="§"/>
              <a:defRPr/>
            </a:pPr>
            <a:r>
              <a:rPr lang="en-US" sz="1800" dirty="0" smtClean="0"/>
              <a:t>Visual Voicemails</a:t>
            </a:r>
          </a:p>
          <a:p>
            <a:pPr fontAlgn="auto">
              <a:spcAft>
                <a:spcPts val="0"/>
              </a:spcAft>
              <a:buFont typeface="Wingdings" pitchFamily="2" charset="2"/>
              <a:buChar char="§"/>
              <a:defRPr/>
            </a:pPr>
            <a:r>
              <a:rPr lang="en-US" sz="1800" dirty="0" smtClean="0"/>
              <a:t>TTY mode</a:t>
            </a:r>
          </a:p>
          <a:p>
            <a:pPr fontAlgn="auto">
              <a:spcAft>
                <a:spcPts val="0"/>
              </a:spcAft>
              <a:buFont typeface="Wingdings" pitchFamily="2" charset="2"/>
              <a:buChar char="§"/>
              <a:defRPr/>
            </a:pPr>
            <a:r>
              <a:rPr lang="en-US" sz="1800" dirty="0" err="1" smtClean="0"/>
              <a:t>FaceTime</a:t>
            </a:r>
            <a:r>
              <a:rPr lang="en-US" sz="1800" dirty="0" smtClean="0"/>
              <a:t> (</a:t>
            </a:r>
            <a:r>
              <a:rPr lang="en-US" sz="1800" dirty="0" err="1" smtClean="0"/>
              <a:t>Wifi</a:t>
            </a:r>
            <a:r>
              <a:rPr lang="en-US" sz="1800" dirty="0" smtClean="0"/>
              <a:t>)</a:t>
            </a:r>
          </a:p>
          <a:p>
            <a:pPr fontAlgn="auto">
              <a:spcAft>
                <a:spcPts val="0"/>
              </a:spcAft>
              <a:buFont typeface="Wingdings" pitchFamily="2" charset="2"/>
              <a:buChar char="§"/>
              <a:defRPr/>
            </a:pPr>
            <a:r>
              <a:rPr lang="en-US" sz="1800" dirty="0" smtClean="0"/>
              <a:t>Closed Captioning</a:t>
            </a:r>
          </a:p>
          <a:p>
            <a:pPr lvl="1" fontAlgn="auto">
              <a:spcAft>
                <a:spcPts val="0"/>
              </a:spcAft>
              <a:buFont typeface="Wingdings" pitchFamily="2" charset="2"/>
              <a:buChar char="§"/>
              <a:defRPr/>
            </a:pPr>
            <a:r>
              <a:rPr lang="en-US" sz="1800" dirty="0" smtClean="0"/>
              <a:t>Supports playback of open captions, closed captions, and subtitling</a:t>
            </a:r>
          </a:p>
        </p:txBody>
      </p:sp>
      <p:pic>
        <p:nvPicPr>
          <p:cNvPr id="12292" name="Picture 2" descr="http://6.mshcdn.com/wp-content/gallery/ios-5/photo-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524000"/>
            <a:ext cx="2434635" cy="3656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5809196"/>
            <a:ext cx="1006214" cy="10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Tree>
    <p:extLst>
      <p:ext uri="{BB962C8B-B14F-4D97-AF65-F5344CB8AC3E}">
        <p14:creationId xmlns:p14="http://schemas.microsoft.com/office/powerpoint/2010/main" val="239485685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855" y="744354"/>
            <a:ext cx="8229600" cy="1143000"/>
          </a:xfrm>
        </p:spPr>
        <p:txBody>
          <a:bodyPr/>
          <a:lstStyle/>
          <a:p>
            <a:r>
              <a:rPr lang="en-US" sz="4000" dirty="0" smtClean="0"/>
              <a:t>Assistive Touch</a:t>
            </a:r>
          </a:p>
        </p:txBody>
      </p:sp>
      <p:sp>
        <p:nvSpPr>
          <p:cNvPr id="13315" name="Content Placeholder 2"/>
          <p:cNvSpPr>
            <a:spLocks noGrp="1"/>
          </p:cNvSpPr>
          <p:nvPr>
            <p:ph idx="1"/>
          </p:nvPr>
        </p:nvSpPr>
        <p:spPr>
          <a:xfrm>
            <a:off x="303999" y="2057400"/>
            <a:ext cx="5562600" cy="4038600"/>
          </a:xfrm>
        </p:spPr>
        <p:txBody>
          <a:bodyPr>
            <a:normAutofit/>
          </a:bodyPr>
          <a:lstStyle/>
          <a:p>
            <a:pPr>
              <a:buFont typeface="Wingdings" pitchFamily="2" charset="2"/>
              <a:buChar char="§"/>
            </a:pPr>
            <a:r>
              <a:rPr lang="en-US" sz="2800" dirty="0" smtClean="0"/>
              <a:t>Lets you enter Multi-Touch </a:t>
            </a:r>
            <a:br>
              <a:rPr lang="en-US" sz="2800" dirty="0" smtClean="0"/>
            </a:br>
            <a:r>
              <a:rPr lang="en-US" sz="2800" dirty="0" smtClean="0"/>
              <a:t>gestures using one finger or stylus</a:t>
            </a:r>
          </a:p>
          <a:p>
            <a:pPr lvl="1">
              <a:buFont typeface="Wingdings" pitchFamily="2" charset="2"/>
              <a:buChar char="§"/>
            </a:pPr>
            <a:r>
              <a:rPr lang="en-US" sz="2400" dirty="0" smtClean="0"/>
              <a:t>Create custom gestures</a:t>
            </a:r>
          </a:p>
          <a:p>
            <a:pPr>
              <a:buFont typeface="Wingdings" pitchFamily="2" charset="2"/>
              <a:buChar char="§"/>
            </a:pPr>
            <a:r>
              <a:rPr lang="en-US" sz="2800" dirty="0" smtClean="0"/>
              <a:t>Supports the use of adaptive input devices</a:t>
            </a:r>
          </a:p>
          <a:p>
            <a:pPr lvl="1">
              <a:buFont typeface="Wingdings" pitchFamily="2" charset="2"/>
              <a:buChar char="§"/>
            </a:pPr>
            <a:r>
              <a:rPr lang="en-US" sz="2400" dirty="0" smtClean="0"/>
              <a:t>Headsets and switches</a:t>
            </a:r>
          </a:p>
          <a:p>
            <a:pPr>
              <a:buFont typeface="Wingdings" pitchFamily="2" charset="2"/>
              <a:buChar char="§"/>
            </a:pPr>
            <a:r>
              <a:rPr lang="en-US" sz="2800" dirty="0" smtClean="0"/>
              <a:t>Change Tracking Speed</a:t>
            </a:r>
          </a:p>
          <a:p>
            <a:pPr lvl="1">
              <a:buFont typeface="Wingdings" pitchFamily="2" charset="2"/>
              <a:buChar char="§"/>
            </a:pPr>
            <a:endParaRPr lang="en-US" dirty="0" smtClean="0"/>
          </a:p>
        </p:txBody>
      </p:sp>
      <p:pic>
        <p:nvPicPr>
          <p:cNvPr id="13316" name="Picture 2" descr="http://4.mshcdn.com/wp-content/gallery/ios-5/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5535" y="1911417"/>
            <a:ext cx="2486271"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5809196"/>
            <a:ext cx="1006214" cy="10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Tree>
    <p:extLst>
      <p:ext uri="{BB962C8B-B14F-4D97-AF65-F5344CB8AC3E}">
        <p14:creationId xmlns:p14="http://schemas.microsoft.com/office/powerpoint/2010/main" val="342984849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10" y="914400"/>
            <a:ext cx="8229600" cy="762000"/>
          </a:xfrm>
        </p:spPr>
        <p:txBody>
          <a:bodyPr/>
          <a:lstStyle/>
          <a:p>
            <a:r>
              <a:rPr lang="en-US" sz="3200" dirty="0" smtClean="0"/>
              <a:t>Creating Keyboard Shortcuts</a:t>
            </a:r>
            <a:endParaRPr lang="en-US" sz="3200" dirty="0"/>
          </a:p>
        </p:txBody>
      </p:sp>
      <p:sp>
        <p:nvSpPr>
          <p:cNvPr id="3" name="Content Placeholder 2"/>
          <p:cNvSpPr>
            <a:spLocks noGrp="1"/>
          </p:cNvSpPr>
          <p:nvPr>
            <p:ph idx="1"/>
          </p:nvPr>
        </p:nvSpPr>
        <p:spPr>
          <a:xfrm>
            <a:off x="457200" y="1869353"/>
            <a:ext cx="8229600" cy="4800600"/>
          </a:xfrm>
        </p:spPr>
        <p:txBody>
          <a:bodyPr>
            <a:normAutofit fontScale="92500" lnSpcReduction="20000"/>
          </a:bodyPr>
          <a:lstStyle/>
          <a:p>
            <a:r>
              <a:rPr lang="en-US" dirty="0" smtClean="0"/>
              <a:t>Go to General =&gt; Keyboard and make sure Shortcut is turned on</a:t>
            </a:r>
          </a:p>
          <a:p>
            <a:r>
              <a:rPr lang="en-US" dirty="0" smtClean="0"/>
              <a:t>Go to Add New Shortcut</a:t>
            </a:r>
          </a:p>
          <a:p>
            <a:r>
              <a:rPr lang="en-US" dirty="0" smtClean="0"/>
              <a:t>Put in your Phrase</a:t>
            </a:r>
          </a:p>
          <a:p>
            <a:r>
              <a:rPr lang="en-US" dirty="0" smtClean="0"/>
              <a:t>Create Short Cut</a:t>
            </a:r>
          </a:p>
          <a:p>
            <a:r>
              <a:rPr lang="en-US" dirty="0" smtClean="0"/>
              <a:t>Example:</a:t>
            </a:r>
          </a:p>
          <a:p>
            <a:pPr lvl="1"/>
            <a:r>
              <a:rPr lang="en-US" dirty="0" smtClean="0"/>
              <a:t>Phrase : Martha E. Rust, MS CRC</a:t>
            </a:r>
          </a:p>
          <a:p>
            <a:pPr lvl="1"/>
            <a:r>
              <a:rPr lang="en-US" dirty="0" smtClean="0"/>
              <a:t>Shortcut is: MER</a:t>
            </a:r>
          </a:p>
          <a:p>
            <a:pPr lvl="1"/>
            <a:r>
              <a:rPr lang="en-US" dirty="0" smtClean="0"/>
              <a:t>So when MER is typed it will put in the above Phrase</a:t>
            </a:r>
          </a:p>
          <a:p>
            <a:pPr lvl="1"/>
            <a:r>
              <a:rPr lang="en-US" dirty="0" smtClean="0"/>
              <a:t>OMW =&gt; On My Way! </a:t>
            </a: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spTree>
    <p:extLst>
      <p:ext uri="{BB962C8B-B14F-4D97-AF65-F5344CB8AC3E}">
        <p14:creationId xmlns:p14="http://schemas.microsoft.com/office/powerpoint/2010/main" val="2823382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20" y="933651"/>
            <a:ext cx="8227194" cy="971349"/>
          </a:xfrm>
        </p:spPr>
        <p:txBody>
          <a:bodyPr/>
          <a:lstStyle/>
          <a:p>
            <a:r>
              <a:rPr lang="en-US" sz="3200" dirty="0" smtClean="0"/>
              <a:t>Reader for Websites</a:t>
            </a:r>
            <a:endParaRPr lang="en-US" sz="3200" dirty="0"/>
          </a:p>
        </p:txBody>
      </p:sp>
      <p:sp>
        <p:nvSpPr>
          <p:cNvPr id="3" name="Content Placeholder 2"/>
          <p:cNvSpPr>
            <a:spLocks noGrp="1"/>
          </p:cNvSpPr>
          <p:nvPr>
            <p:ph idx="1"/>
          </p:nvPr>
        </p:nvSpPr>
        <p:spPr>
          <a:xfrm>
            <a:off x="5334000" y="2013284"/>
            <a:ext cx="3505200" cy="4267200"/>
          </a:xfrm>
        </p:spPr>
        <p:txBody>
          <a:bodyPr/>
          <a:lstStyle/>
          <a:p>
            <a:r>
              <a:rPr lang="en-US" sz="2800" dirty="0"/>
              <a:t>Read </a:t>
            </a:r>
            <a:r>
              <a:rPr lang="en-US" sz="2800" dirty="0" smtClean="0"/>
              <a:t>articles and web pages without distractions </a:t>
            </a:r>
          </a:p>
          <a:p>
            <a:r>
              <a:rPr lang="en-US" sz="2800" dirty="0" smtClean="0"/>
              <a:t>Clutter disappears</a:t>
            </a:r>
          </a:p>
          <a:p>
            <a:r>
              <a:rPr lang="en-US" sz="2800" dirty="0" smtClean="0"/>
              <a:t>Add link into Reading List and finish later</a:t>
            </a:r>
            <a:endParaRPr lang="en-US" sz="2800" dirty="0"/>
          </a:p>
          <a:p>
            <a:endParaRPr lang="en-US" sz="2800" dirty="0"/>
          </a:p>
          <a:p>
            <a:pPr marL="0" indent="0">
              <a:buNone/>
            </a:pPr>
            <a:endParaRPr lang="en-US" sz="2800"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9580" y="5715000"/>
            <a:ext cx="1097634" cy="113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957388"/>
            <a:ext cx="4987981" cy="3757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3996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0745" y="838200"/>
            <a:ext cx="8229600" cy="1143000"/>
          </a:xfrm>
        </p:spPr>
        <p:txBody>
          <a:bodyPr/>
          <a:lstStyle/>
          <a:p>
            <a:r>
              <a:rPr lang="en-US" sz="3200" dirty="0" smtClean="0"/>
              <a:t>iOS 6 NEW: Guided Access</a:t>
            </a:r>
            <a:endParaRPr lang="en-US" sz="3200" dirty="0"/>
          </a:p>
        </p:txBody>
      </p:sp>
      <p:sp>
        <p:nvSpPr>
          <p:cNvPr id="10" name="Content Placeholder 9"/>
          <p:cNvSpPr>
            <a:spLocks noGrp="1"/>
          </p:cNvSpPr>
          <p:nvPr>
            <p:ph sz="half" idx="1"/>
          </p:nvPr>
        </p:nvSpPr>
        <p:spPr>
          <a:xfrm>
            <a:off x="616945" y="1600200"/>
            <a:ext cx="8153400" cy="1981200"/>
          </a:xfrm>
        </p:spPr>
        <p:txBody>
          <a:bodyPr/>
          <a:lstStyle/>
          <a:p>
            <a:r>
              <a:rPr lang="en-US" sz="2400" dirty="0" smtClean="0"/>
              <a:t>Helps remain on task and focus</a:t>
            </a:r>
          </a:p>
          <a:p>
            <a:r>
              <a:rPr lang="en-US" sz="2400" dirty="0" smtClean="0"/>
              <a:t>Limit to one app / turn off home button</a:t>
            </a:r>
          </a:p>
          <a:p>
            <a:r>
              <a:rPr lang="en-US" sz="2400" dirty="0" smtClean="0"/>
              <a:t>Restrict touch input on certain areas of the screen</a:t>
            </a:r>
          </a:p>
          <a:p>
            <a:endParaRPr lang="en-US" sz="24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048000"/>
            <a:ext cx="25782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730682"/>
            <a:ext cx="1082414" cy="11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7907" y="78786"/>
            <a:ext cx="579307" cy="677610"/>
          </a:xfrm>
          <a:prstGeom prst="rect">
            <a:avLst/>
          </a:prstGeom>
          <a:noFill/>
          <a:ln w="9525">
            <a:noFill/>
            <a:miter lim="800000"/>
            <a:headEnd/>
            <a:tailEnd/>
          </a:ln>
        </p:spPr>
      </p:pic>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3088907"/>
            <a:ext cx="2545080" cy="325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20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Surface</a:t>
            </a:r>
            <a:endParaRPr lang="en-US" dirty="0"/>
          </a:p>
        </p:txBody>
      </p:sp>
      <p:sp>
        <p:nvSpPr>
          <p:cNvPr id="3" name="Content Placeholder 2"/>
          <p:cNvSpPr>
            <a:spLocks noGrp="1"/>
          </p:cNvSpPr>
          <p:nvPr>
            <p:ph sz="half" idx="1"/>
          </p:nvPr>
        </p:nvSpPr>
        <p:spPr/>
        <p:txBody>
          <a:bodyPr/>
          <a:lstStyle/>
          <a:p>
            <a:r>
              <a:rPr lang="en-US" dirty="0" smtClean="0"/>
              <a:t>2 types</a:t>
            </a:r>
          </a:p>
          <a:p>
            <a:pPr lvl="1"/>
            <a:r>
              <a:rPr lang="en-US" dirty="0" smtClean="0"/>
              <a:t>RT</a:t>
            </a:r>
          </a:p>
          <a:p>
            <a:pPr lvl="1"/>
            <a:r>
              <a:rPr lang="en-US" dirty="0" smtClean="0"/>
              <a:t>PRO</a:t>
            </a:r>
          </a:p>
          <a:p>
            <a:r>
              <a:rPr lang="en-US" dirty="0" smtClean="0"/>
              <a:t>RT</a:t>
            </a:r>
          </a:p>
          <a:p>
            <a:pPr lvl="1"/>
            <a:r>
              <a:rPr lang="en-US" dirty="0" smtClean="0"/>
              <a:t>Cannot download software</a:t>
            </a:r>
          </a:p>
          <a:p>
            <a:pPr lvl="1"/>
            <a:r>
              <a:rPr lang="en-US" dirty="0" smtClean="0"/>
              <a:t>Does not support digital pen</a:t>
            </a:r>
          </a:p>
          <a:p>
            <a:pPr lvl="1"/>
            <a:r>
              <a:rPr lang="en-US" dirty="0" smtClean="0"/>
              <a:t>Built in MS Office</a:t>
            </a:r>
          </a:p>
          <a:p>
            <a:pPr lvl="2"/>
            <a:r>
              <a:rPr lang="en-US" dirty="0" smtClean="0"/>
              <a:t>Word, </a:t>
            </a:r>
            <a:r>
              <a:rPr lang="en-US" dirty="0" err="1" smtClean="0"/>
              <a:t>Powerpoint</a:t>
            </a:r>
            <a:r>
              <a:rPr lang="en-US" dirty="0" smtClean="0"/>
              <a:t>, Excel</a:t>
            </a:r>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Pro</a:t>
            </a:r>
          </a:p>
          <a:p>
            <a:pPr lvl="1"/>
            <a:r>
              <a:rPr lang="en-US" dirty="0" smtClean="0"/>
              <a:t>30 day trial of MS Office</a:t>
            </a:r>
          </a:p>
          <a:p>
            <a:pPr lvl="1"/>
            <a:r>
              <a:rPr lang="en-US" dirty="0" smtClean="0"/>
              <a:t>Ability to download software</a:t>
            </a:r>
          </a:p>
          <a:p>
            <a:r>
              <a:rPr lang="en-US" dirty="0" smtClean="0"/>
              <a:t>Open </a:t>
            </a:r>
            <a:r>
              <a:rPr lang="en-US" dirty="0"/>
              <a:t> </a:t>
            </a:r>
            <a:r>
              <a:rPr lang="en-US" dirty="0" smtClean="0"/>
              <a:t>3 Windows</a:t>
            </a:r>
          </a:p>
          <a:p>
            <a:r>
              <a:rPr lang="en-US" dirty="0" smtClean="0"/>
              <a:t>Tiles</a:t>
            </a:r>
          </a:p>
          <a:p>
            <a:pPr lvl="1"/>
            <a:r>
              <a:rPr lang="en-US" dirty="0" smtClean="0"/>
              <a:t>Start screen</a:t>
            </a:r>
          </a:p>
          <a:p>
            <a:r>
              <a:rPr lang="en-US" dirty="0" smtClean="0"/>
              <a:t>Charms</a:t>
            </a:r>
          </a:p>
          <a:p>
            <a:pPr lvl="1"/>
            <a:r>
              <a:rPr lang="en-US" dirty="0" smtClean="0"/>
              <a:t>Right hand side</a:t>
            </a:r>
          </a:p>
          <a:p>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4769" y="762000"/>
            <a:ext cx="2027395" cy="116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534531"/>
            <a:ext cx="10858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33829"/>
            <a:ext cx="609600" cy="633413"/>
          </a:xfrm>
          <a:prstGeom prst="rect">
            <a:avLst/>
          </a:prstGeom>
        </p:spPr>
      </p:pic>
    </p:spTree>
    <p:extLst>
      <p:ext uri="{BB962C8B-B14F-4D97-AF65-F5344CB8AC3E}">
        <p14:creationId xmlns:p14="http://schemas.microsoft.com/office/powerpoint/2010/main" val="3831988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45" y="609600"/>
            <a:ext cx="8229600" cy="762000"/>
          </a:xfrm>
        </p:spPr>
        <p:txBody>
          <a:bodyPr/>
          <a:lstStyle/>
          <a:p>
            <a:r>
              <a:rPr lang="en-US" sz="3600" dirty="0" smtClean="0"/>
              <a:t>Agenda</a:t>
            </a:r>
            <a:endParaRPr lang="en-US" sz="3600" dirty="0"/>
          </a:p>
        </p:txBody>
      </p:sp>
      <p:sp>
        <p:nvSpPr>
          <p:cNvPr id="3" name="Content Placeholder 2"/>
          <p:cNvSpPr>
            <a:spLocks noGrp="1"/>
          </p:cNvSpPr>
          <p:nvPr>
            <p:ph idx="1"/>
          </p:nvPr>
        </p:nvSpPr>
        <p:spPr/>
        <p:txBody>
          <a:bodyPr/>
          <a:lstStyle/>
          <a:p>
            <a:r>
              <a:rPr lang="en-US" dirty="0"/>
              <a:t>Tools for Life Overview</a:t>
            </a:r>
          </a:p>
          <a:p>
            <a:r>
              <a:rPr lang="en-US" dirty="0"/>
              <a:t>Understanding the Difference between Android &amp; Apple</a:t>
            </a:r>
          </a:p>
          <a:p>
            <a:r>
              <a:rPr lang="en-US" dirty="0"/>
              <a:t>Closer Look at Tablets</a:t>
            </a:r>
          </a:p>
          <a:p>
            <a:r>
              <a:rPr lang="en-US" dirty="0"/>
              <a:t>Considering Accessibility</a:t>
            </a:r>
          </a:p>
          <a:p>
            <a:r>
              <a:rPr lang="en-US" dirty="0"/>
              <a:t>Access the Tools For Life </a:t>
            </a:r>
            <a:r>
              <a:rPr lang="en-US" dirty="0" err="1"/>
              <a:t>AppFinder</a:t>
            </a:r>
            <a:endParaRPr lang="en-US" dirty="0"/>
          </a:p>
          <a:p>
            <a:r>
              <a:rPr lang="en-US" dirty="0"/>
              <a:t>Exploring a Few of Tools for Life Favorite Apps</a:t>
            </a:r>
          </a:p>
        </p:txBody>
      </p:sp>
      <p:pic>
        <p:nvPicPr>
          <p:cNvPr id="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40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802"/>
            <a:ext cx="8229600" cy="1143000"/>
          </a:xfrm>
        </p:spPr>
        <p:txBody>
          <a:bodyPr/>
          <a:lstStyle/>
          <a:p>
            <a:r>
              <a:rPr lang="en-US" dirty="0" smtClean="0"/>
              <a:t>Layout of Surface</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Power Button</a:t>
            </a:r>
          </a:p>
          <a:p>
            <a:r>
              <a:rPr lang="en-US" dirty="0" smtClean="0"/>
              <a:t>Camera</a:t>
            </a:r>
          </a:p>
          <a:p>
            <a:r>
              <a:rPr lang="en-US" dirty="0" smtClean="0"/>
              <a:t>Speaker</a:t>
            </a:r>
          </a:p>
          <a:p>
            <a:r>
              <a:rPr lang="en-US" dirty="0" smtClean="0"/>
              <a:t>Micro USB</a:t>
            </a:r>
          </a:p>
          <a:p>
            <a:r>
              <a:rPr lang="en-US" dirty="0" smtClean="0"/>
              <a:t>USB</a:t>
            </a:r>
          </a:p>
          <a:p>
            <a:r>
              <a:rPr lang="en-US" dirty="0" smtClean="0"/>
              <a:t>Charger </a:t>
            </a:r>
          </a:p>
          <a:p>
            <a:r>
              <a:rPr lang="en-US" dirty="0" smtClean="0"/>
              <a:t>On Left Side</a:t>
            </a:r>
          </a:p>
          <a:p>
            <a:pPr lvl="1"/>
            <a:r>
              <a:rPr lang="en-US" sz="2000" dirty="0" smtClean="0"/>
              <a:t>Speaker</a:t>
            </a:r>
          </a:p>
          <a:p>
            <a:pPr lvl="1"/>
            <a:r>
              <a:rPr lang="en-US" sz="2000" dirty="0" smtClean="0"/>
              <a:t>Headphone Jack</a:t>
            </a:r>
          </a:p>
          <a:p>
            <a:pPr lvl="1"/>
            <a:r>
              <a:rPr lang="en-US" sz="2000" dirty="0" smtClean="0"/>
              <a:t>Volume control</a:t>
            </a:r>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1064" y="2664401"/>
            <a:ext cx="5284552"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Elbow Connector 27"/>
          <p:cNvCxnSpPr/>
          <p:nvPr/>
        </p:nvCxnSpPr>
        <p:spPr>
          <a:xfrm>
            <a:off x="3394364" y="1662546"/>
            <a:ext cx="3048000" cy="1066800"/>
          </a:xfrm>
          <a:prstGeom prst="bentConnector3">
            <a:avLst>
              <a:gd name="adj1" fmla="val 954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1" name="Elbow Connector 5120"/>
          <p:cNvCxnSpPr/>
          <p:nvPr/>
        </p:nvCxnSpPr>
        <p:spPr>
          <a:xfrm>
            <a:off x="2590800" y="2362200"/>
            <a:ext cx="4953000" cy="609600"/>
          </a:xfrm>
          <a:prstGeom prst="bentConnector3">
            <a:avLst>
              <a:gd name="adj1" fmla="val 695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5" name="Elbow Connector 5124"/>
          <p:cNvCxnSpPr/>
          <p:nvPr/>
        </p:nvCxnSpPr>
        <p:spPr>
          <a:xfrm>
            <a:off x="2590800" y="2971800"/>
            <a:ext cx="3429000" cy="152400"/>
          </a:xfrm>
          <a:prstGeom prst="bentConnector3">
            <a:avLst>
              <a:gd name="adj1" fmla="val 7747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28" name="Elbow Connector 5127"/>
          <p:cNvCxnSpPr/>
          <p:nvPr/>
        </p:nvCxnSpPr>
        <p:spPr>
          <a:xfrm flipV="1">
            <a:off x="2857500" y="3276600"/>
            <a:ext cx="2895600" cy="228600"/>
          </a:xfrm>
          <a:prstGeom prst="bentConnector3">
            <a:avLst>
              <a:gd name="adj1" fmla="val 590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31" name="Elbow Connector 5130"/>
          <p:cNvCxnSpPr/>
          <p:nvPr/>
        </p:nvCxnSpPr>
        <p:spPr>
          <a:xfrm flipV="1">
            <a:off x="1905000" y="3604345"/>
            <a:ext cx="3848100" cy="459363"/>
          </a:xfrm>
          <a:prstGeom prst="bentConnector3">
            <a:avLst>
              <a:gd name="adj1" fmla="val 7124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34" name="Elbow Connector 5133"/>
          <p:cNvCxnSpPr/>
          <p:nvPr/>
        </p:nvCxnSpPr>
        <p:spPr>
          <a:xfrm flipV="1">
            <a:off x="2362200" y="4495800"/>
            <a:ext cx="3124200" cy="152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33829"/>
            <a:ext cx="609600" cy="633413"/>
          </a:xfrm>
          <a:prstGeom prst="rect">
            <a:avLst/>
          </a:prstGeom>
        </p:spPr>
      </p:pic>
    </p:spTree>
    <p:extLst>
      <p:ext uri="{BB962C8B-B14F-4D97-AF65-F5344CB8AC3E}">
        <p14:creationId xmlns:p14="http://schemas.microsoft.com/office/powerpoint/2010/main" val="1728778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685800"/>
            <a:ext cx="8229600" cy="1143000"/>
          </a:xfrm>
        </p:spPr>
        <p:txBody>
          <a:bodyPr/>
          <a:lstStyle/>
          <a:p>
            <a:r>
              <a:rPr lang="en-US" sz="4000" dirty="0" smtClean="0"/>
              <a:t>Accessibility of Surface</a:t>
            </a:r>
            <a:br>
              <a:rPr lang="en-US" sz="4000" dirty="0" smtClean="0"/>
            </a:br>
            <a:endParaRPr lang="en-US" sz="4000" dirty="0"/>
          </a:p>
        </p:txBody>
      </p:sp>
      <p:sp>
        <p:nvSpPr>
          <p:cNvPr id="3" name="Content Placeholder 2"/>
          <p:cNvSpPr>
            <a:spLocks noGrp="1"/>
          </p:cNvSpPr>
          <p:nvPr>
            <p:ph sz="half" idx="1"/>
          </p:nvPr>
        </p:nvSpPr>
        <p:spPr>
          <a:xfrm>
            <a:off x="457200" y="1828801"/>
            <a:ext cx="3581400" cy="3733800"/>
          </a:xfrm>
        </p:spPr>
        <p:txBody>
          <a:bodyPr/>
          <a:lstStyle/>
          <a:p>
            <a:r>
              <a:rPr lang="en-US" dirty="0" smtClean="0"/>
              <a:t>Uses Windows 8</a:t>
            </a:r>
          </a:p>
          <a:p>
            <a:pPr lvl="1"/>
            <a:r>
              <a:rPr lang="en-US" dirty="0" smtClean="0"/>
              <a:t>Ease of Access</a:t>
            </a:r>
          </a:p>
          <a:p>
            <a:r>
              <a:rPr lang="en-US" dirty="0" smtClean="0"/>
              <a:t>Narrator</a:t>
            </a:r>
          </a:p>
          <a:p>
            <a:r>
              <a:rPr lang="en-US" dirty="0" smtClean="0"/>
              <a:t>Magnifier</a:t>
            </a:r>
          </a:p>
          <a:p>
            <a:r>
              <a:rPr lang="en-US" dirty="0" smtClean="0"/>
              <a:t>On-Screen Keyboard</a:t>
            </a:r>
          </a:p>
          <a:p>
            <a:r>
              <a:rPr lang="en-US" dirty="0" smtClean="0"/>
              <a:t>Windows Speech Recognition</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2209800"/>
            <a:ext cx="442539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33829"/>
            <a:ext cx="609600" cy="633413"/>
          </a:xfrm>
          <a:prstGeom prst="rect">
            <a:avLst/>
          </a:prstGeom>
        </p:spPr>
      </p:pic>
    </p:spTree>
    <p:extLst>
      <p:ext uri="{BB962C8B-B14F-4D97-AF65-F5344CB8AC3E}">
        <p14:creationId xmlns:p14="http://schemas.microsoft.com/office/powerpoint/2010/main" val="3194975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Some Surface Apps</a:t>
            </a:r>
            <a:endParaRPr lang="en-US" dirty="0"/>
          </a:p>
        </p:txBody>
      </p:sp>
      <p:sp>
        <p:nvSpPr>
          <p:cNvPr id="3" name="Content Placeholder 2"/>
          <p:cNvSpPr>
            <a:spLocks noGrp="1"/>
          </p:cNvSpPr>
          <p:nvPr>
            <p:ph sz="half" idx="1"/>
          </p:nvPr>
        </p:nvSpPr>
        <p:spPr/>
        <p:txBody>
          <a:bodyPr/>
          <a:lstStyle/>
          <a:p>
            <a:r>
              <a:rPr lang="en-US" dirty="0" err="1" smtClean="0"/>
              <a:t>Maluuba</a:t>
            </a:r>
            <a:endParaRPr lang="en-US" dirty="0" smtClean="0"/>
          </a:p>
          <a:p>
            <a:pPr lvl="1"/>
            <a:r>
              <a:rPr lang="en-US" dirty="0" smtClean="0"/>
              <a:t>Personal assistant app </a:t>
            </a:r>
          </a:p>
          <a:p>
            <a:pPr lvl="1"/>
            <a:endParaRPr lang="en-US" dirty="0"/>
          </a:p>
          <a:p>
            <a:pPr lvl="1"/>
            <a:endParaRPr lang="en-US" dirty="0" smtClean="0"/>
          </a:p>
          <a:p>
            <a:pPr lvl="1"/>
            <a:endParaRPr lang="en-US" dirty="0" smtClean="0"/>
          </a:p>
          <a:p>
            <a:r>
              <a:rPr lang="en-US" dirty="0" smtClean="0"/>
              <a:t>Apollo</a:t>
            </a:r>
          </a:p>
          <a:p>
            <a:pPr lvl="1"/>
            <a:r>
              <a:rPr lang="en-US" dirty="0" smtClean="0"/>
              <a:t>Can be a calendar</a:t>
            </a:r>
          </a:p>
          <a:p>
            <a:pPr lvl="1"/>
            <a:r>
              <a:rPr lang="en-US" dirty="0" smtClean="0"/>
              <a:t>See when the sun sets and rises</a:t>
            </a:r>
          </a:p>
          <a:p>
            <a:endParaRPr lang="en-US" dirty="0"/>
          </a:p>
          <a:p>
            <a:pPr marL="0" indent="0">
              <a:buNone/>
            </a:pPr>
            <a:endParaRPr lang="en-US" dirty="0" smtClean="0"/>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Barcode Generator</a:t>
            </a:r>
          </a:p>
          <a:p>
            <a:r>
              <a:rPr lang="en-US" dirty="0" smtClean="0"/>
              <a:t>Free way to create your own barcodes</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27432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5334000"/>
            <a:ext cx="1013980" cy="101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34290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24800" y="5568156"/>
            <a:ext cx="1000124"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4800" y="52387"/>
            <a:ext cx="609600" cy="633413"/>
          </a:xfrm>
          <a:prstGeom prst="rect">
            <a:avLst/>
          </a:prstGeom>
        </p:spPr>
      </p:pic>
    </p:spTree>
    <p:extLst>
      <p:ext uri="{BB962C8B-B14F-4D97-AF65-F5344CB8AC3E}">
        <p14:creationId xmlns:p14="http://schemas.microsoft.com/office/powerpoint/2010/main" val="2775743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752600"/>
            <a:ext cx="7543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914400" y="609600"/>
            <a:ext cx="8229600" cy="1143000"/>
          </a:xfrm>
          <a:prstGeom prst="rect">
            <a:avLst/>
          </a:prstGeom>
        </p:spPr>
        <p:txBody>
          <a:bodyPr/>
          <a:lstStyle/>
          <a:p>
            <a:r>
              <a:rPr lang="en-US" dirty="0" smtClean="0"/>
              <a:t>Layout of XOOM</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7" y="5562600"/>
            <a:ext cx="1000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1784863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6047" y="805543"/>
            <a:ext cx="8229600" cy="1143000"/>
          </a:xfrm>
        </p:spPr>
        <p:txBody>
          <a:bodyPr/>
          <a:lstStyle/>
          <a:p>
            <a:r>
              <a:rPr lang="en-US" sz="4000" dirty="0" smtClean="0"/>
              <a:t>Layout of the Nook HD</a:t>
            </a:r>
            <a:endParaRPr lang="en-US" sz="4000" dirty="0"/>
          </a:p>
        </p:txBody>
      </p:sp>
      <p:sp>
        <p:nvSpPr>
          <p:cNvPr id="5" name="Content Placeholder 4"/>
          <p:cNvSpPr>
            <a:spLocks noGrp="1"/>
          </p:cNvSpPr>
          <p:nvPr>
            <p:ph sz="half" idx="1"/>
          </p:nvPr>
        </p:nvSpPr>
        <p:spPr/>
        <p:txBody>
          <a:bodyPr/>
          <a:lstStyle/>
          <a:p>
            <a:r>
              <a:rPr lang="en-US" dirty="0" smtClean="0"/>
              <a:t>Volume </a:t>
            </a:r>
          </a:p>
          <a:p>
            <a:r>
              <a:rPr lang="en-US" dirty="0" smtClean="0"/>
              <a:t>Head phones </a:t>
            </a:r>
          </a:p>
          <a:p>
            <a:r>
              <a:rPr lang="en-US" dirty="0" smtClean="0"/>
              <a:t>Power</a:t>
            </a:r>
          </a:p>
          <a:p>
            <a:r>
              <a:rPr lang="en-US" dirty="0" smtClean="0"/>
              <a:t>Home Key</a:t>
            </a:r>
          </a:p>
          <a:p>
            <a:r>
              <a:rPr lang="en-US" dirty="0" smtClean="0"/>
              <a:t>Charger</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197089"/>
            <a:ext cx="2932430" cy="327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133600" y="1959018"/>
            <a:ext cx="46482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a:off x="6539484" y="1714417"/>
            <a:ext cx="484632" cy="489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p:cNvCxnSpPr/>
          <p:nvPr/>
        </p:nvCxnSpPr>
        <p:spPr>
          <a:xfrm flipV="1">
            <a:off x="2971800" y="1959018"/>
            <a:ext cx="1295400" cy="47938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3600" y="2895600"/>
            <a:ext cx="54102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a:off x="7293429" y="2653284"/>
            <a:ext cx="326571"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Elbow Connector 16"/>
          <p:cNvCxnSpPr/>
          <p:nvPr/>
        </p:nvCxnSpPr>
        <p:spPr>
          <a:xfrm>
            <a:off x="2514600" y="3429000"/>
            <a:ext cx="3352800" cy="17526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a:xfrm>
            <a:off x="5684520" y="4929235"/>
            <a:ext cx="5638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Elbow Connector 21"/>
          <p:cNvCxnSpPr>
            <a:endCxn id="23" idx="2"/>
          </p:cNvCxnSpPr>
          <p:nvPr/>
        </p:nvCxnSpPr>
        <p:spPr>
          <a:xfrm>
            <a:off x="2286000" y="3962400"/>
            <a:ext cx="4147457" cy="2163763"/>
          </a:xfrm>
          <a:prstGeom prst="bentConnector4">
            <a:avLst>
              <a:gd name="adj1" fmla="val 47079"/>
              <a:gd name="adj2" fmla="val 110565"/>
            </a:avLst>
          </a:prstGeom>
        </p:spPr>
        <p:style>
          <a:lnRef idx="2">
            <a:schemeClr val="accent1"/>
          </a:lnRef>
          <a:fillRef idx="0">
            <a:schemeClr val="accent1"/>
          </a:fillRef>
          <a:effectRef idx="1">
            <a:schemeClr val="accent1"/>
          </a:effectRef>
          <a:fontRef idx="minor">
            <a:schemeClr val="tx1"/>
          </a:fontRef>
        </p:style>
      </p:cxnSp>
      <p:sp>
        <p:nvSpPr>
          <p:cNvPr id="23" name="Up Arrow 22"/>
          <p:cNvSpPr/>
          <p:nvPr/>
        </p:nvSpPr>
        <p:spPr>
          <a:xfrm>
            <a:off x="6191141" y="5477021"/>
            <a:ext cx="484632" cy="6491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622" y="5568156"/>
            <a:ext cx="1000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3539532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Nook HD</a:t>
            </a:r>
            <a:endParaRPr lang="en-US" dirty="0"/>
          </a:p>
        </p:txBody>
      </p:sp>
      <p:sp>
        <p:nvSpPr>
          <p:cNvPr id="3" name="Content Placeholder 2"/>
          <p:cNvSpPr>
            <a:spLocks noGrp="1"/>
          </p:cNvSpPr>
          <p:nvPr>
            <p:ph sz="half" idx="1"/>
          </p:nvPr>
        </p:nvSpPr>
        <p:spPr/>
        <p:txBody>
          <a:bodyPr/>
          <a:lstStyle/>
          <a:p>
            <a:r>
              <a:rPr lang="en-US" dirty="0" smtClean="0"/>
              <a:t>Download Books and Movies</a:t>
            </a:r>
          </a:p>
          <a:p>
            <a:r>
              <a:rPr lang="en-US" dirty="0" smtClean="0"/>
              <a:t>Access to Barnes and Noble Store</a:t>
            </a:r>
          </a:p>
          <a:p>
            <a:r>
              <a:rPr lang="en-US" dirty="0" smtClean="0"/>
              <a:t>Access to Google Play Store</a:t>
            </a:r>
          </a:p>
          <a:p>
            <a:r>
              <a:rPr lang="en-US" dirty="0" smtClean="0"/>
              <a:t>No Camera</a:t>
            </a:r>
          </a:p>
          <a:p>
            <a:r>
              <a:rPr lang="en-US" dirty="0" smtClean="0"/>
              <a:t>Does not read books out loud</a:t>
            </a:r>
            <a:endParaRPr lang="en-US" dirty="0"/>
          </a:p>
        </p:txBody>
      </p:sp>
      <p:sp>
        <p:nvSpPr>
          <p:cNvPr id="4" name="Content Placeholder 3"/>
          <p:cNvSpPr>
            <a:spLocks noGrp="1"/>
          </p:cNvSpPr>
          <p:nvPr>
            <p:ph sz="half" idx="2"/>
          </p:nvPr>
        </p:nvSpPr>
        <p:spPr/>
        <p:txBody>
          <a:bodyPr/>
          <a:lstStyle/>
          <a:p>
            <a:r>
              <a:rPr lang="en-US" dirty="0" smtClean="0"/>
              <a:t>Note taking features</a:t>
            </a:r>
          </a:p>
          <a:p>
            <a:r>
              <a:rPr lang="en-US" dirty="0" smtClean="0"/>
              <a:t>Can Change:</a:t>
            </a:r>
          </a:p>
          <a:p>
            <a:pPr lvl="1"/>
            <a:r>
              <a:rPr lang="en-US" dirty="0" smtClean="0"/>
              <a:t>Font</a:t>
            </a:r>
          </a:p>
          <a:p>
            <a:pPr lvl="1"/>
            <a:r>
              <a:rPr lang="en-US" dirty="0" smtClean="0"/>
              <a:t>Line Spacing</a:t>
            </a:r>
          </a:p>
          <a:p>
            <a:pPr lvl="1"/>
            <a:r>
              <a:rPr lang="en-US" dirty="0" smtClean="0"/>
              <a:t>Text Size</a:t>
            </a:r>
          </a:p>
          <a:p>
            <a:pPr lvl="1"/>
            <a:r>
              <a:rPr lang="en-US" dirty="0"/>
              <a:t> </a:t>
            </a:r>
            <a:r>
              <a:rPr lang="en-US" dirty="0" smtClean="0"/>
              <a:t>Background color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753" y="4615656"/>
            <a:ext cx="31146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568156"/>
            <a:ext cx="1000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596906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Amazon Kindle</a:t>
            </a:r>
            <a:endParaRPr lang="en-US" dirty="0"/>
          </a:p>
        </p:txBody>
      </p:sp>
      <p:sp>
        <p:nvSpPr>
          <p:cNvPr id="3" name="Content Placeholder 2"/>
          <p:cNvSpPr>
            <a:spLocks noGrp="1"/>
          </p:cNvSpPr>
          <p:nvPr>
            <p:ph sz="half" idx="1"/>
          </p:nvPr>
        </p:nvSpPr>
        <p:spPr>
          <a:xfrm>
            <a:off x="457200" y="1600200"/>
            <a:ext cx="4191000" cy="4525963"/>
          </a:xfrm>
        </p:spPr>
        <p:txBody>
          <a:bodyPr/>
          <a:lstStyle/>
          <a:p>
            <a:pPr marL="0" indent="0">
              <a:buNone/>
            </a:pPr>
            <a:r>
              <a:rPr lang="en-US" sz="2000" b="1" dirty="0" smtClean="0"/>
              <a:t>Accessibility emerging</a:t>
            </a:r>
          </a:p>
          <a:p>
            <a:r>
              <a:rPr lang="en-US" sz="2000" dirty="0" smtClean="0"/>
              <a:t>Voice Over in Kindle iOS app to read content on iPad (coming later on other platforms).</a:t>
            </a:r>
          </a:p>
          <a:p>
            <a:r>
              <a:rPr lang="en-US" sz="2000" dirty="0" smtClean="0"/>
              <a:t>Look up words in dictionary, Wikipedia</a:t>
            </a:r>
          </a:p>
          <a:p>
            <a:r>
              <a:rPr lang="en-US" sz="2000" dirty="0" smtClean="0"/>
              <a:t>Customize reading by adjusting font size, color etc</a:t>
            </a:r>
            <a:r>
              <a:rPr lang="en-US" dirty="0" smtClean="0"/>
              <a:t>.</a:t>
            </a:r>
          </a:p>
          <a:p>
            <a:r>
              <a:rPr lang="en-US" sz="2000" dirty="0" smtClean="0"/>
              <a:t>Use iOS features like Zoom, Assistive Touch, Stereo to Mono as well as peripheral braille displays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76869" y="2362200"/>
            <a:ext cx="4175091" cy="2743200"/>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1074268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533400" y="762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Android Tablets</a:t>
            </a:r>
          </a:p>
        </p:txBody>
      </p:sp>
      <p:sp>
        <p:nvSpPr>
          <p:cNvPr id="3" name="Content Placeholder 2"/>
          <p:cNvSpPr>
            <a:spLocks noGrp="1"/>
          </p:cNvSpPr>
          <p:nvPr>
            <p:ph idx="1"/>
          </p:nvPr>
        </p:nvSpPr>
        <p:spPr>
          <a:xfrm>
            <a:off x="304801" y="1676400"/>
            <a:ext cx="5334000" cy="4800600"/>
          </a:xfrm>
        </p:spPr>
        <p:txBody>
          <a:bodyPr>
            <a:noAutofit/>
          </a:bodyPr>
          <a:lstStyle/>
          <a:p>
            <a:pPr eaLnBrk="1" fontAlgn="auto" hangingPunct="1">
              <a:spcAft>
                <a:spcPts val="0"/>
              </a:spcAft>
              <a:buFont typeface="Wingdings" pitchFamily="2" charset="2"/>
              <a:buChar char="§"/>
              <a:defRPr/>
            </a:pPr>
            <a:r>
              <a:rPr lang="en-US" sz="2000" dirty="0" smtClean="0">
                <a:ea typeface="+mn-ea"/>
                <a:cs typeface="+mn-cs"/>
              </a:rPr>
              <a:t>Accessibility features are not built in</a:t>
            </a:r>
          </a:p>
          <a:p>
            <a:pPr lvl="1" eaLnBrk="1" fontAlgn="auto" hangingPunct="1">
              <a:spcAft>
                <a:spcPts val="0"/>
              </a:spcAft>
              <a:buFont typeface="Wingdings" pitchFamily="2" charset="2"/>
              <a:buChar char="§"/>
              <a:defRPr/>
            </a:pPr>
            <a:r>
              <a:rPr lang="en-US" sz="1800" dirty="0" smtClean="0">
                <a:ea typeface="+mn-ea"/>
              </a:rPr>
              <a:t>Talkback, Kickback, and </a:t>
            </a:r>
            <a:r>
              <a:rPr lang="en-US" sz="1800" dirty="0" err="1" smtClean="0">
                <a:ea typeface="+mn-ea"/>
              </a:rPr>
              <a:t>Soundback</a:t>
            </a:r>
            <a:endParaRPr lang="en-US" sz="1800" dirty="0" smtClean="0">
              <a:ea typeface="+mn-ea"/>
            </a:endParaRPr>
          </a:p>
          <a:p>
            <a:pPr lvl="1" eaLnBrk="1" fontAlgn="auto" hangingPunct="1">
              <a:spcAft>
                <a:spcPts val="0"/>
              </a:spcAft>
              <a:buFont typeface="Wingdings" pitchFamily="2" charset="2"/>
              <a:buChar char="§"/>
              <a:defRPr/>
            </a:pPr>
            <a:r>
              <a:rPr lang="en-US" sz="1800" dirty="0" smtClean="0">
                <a:ea typeface="+mn-ea"/>
              </a:rPr>
              <a:t>Gesture Feature in Jellybean</a:t>
            </a:r>
          </a:p>
          <a:p>
            <a:pPr lvl="1" eaLnBrk="1" fontAlgn="auto" hangingPunct="1">
              <a:spcAft>
                <a:spcPts val="0"/>
              </a:spcAft>
              <a:buFont typeface="Wingdings" pitchFamily="2" charset="2"/>
              <a:buChar char="§"/>
              <a:defRPr/>
            </a:pPr>
            <a:r>
              <a:rPr lang="en-US" sz="1800" dirty="0" smtClean="0">
                <a:ea typeface="+mn-ea"/>
              </a:rPr>
              <a:t>Eyes - free keyboard</a:t>
            </a:r>
          </a:p>
          <a:p>
            <a:pPr lvl="1" eaLnBrk="1" fontAlgn="auto" hangingPunct="1">
              <a:spcAft>
                <a:spcPts val="0"/>
              </a:spcAft>
              <a:buFont typeface="Wingdings" pitchFamily="2" charset="2"/>
              <a:buChar char="§"/>
              <a:defRPr/>
            </a:pPr>
            <a:r>
              <a:rPr lang="en-US" sz="1800" dirty="0" smtClean="0">
                <a:ea typeface="+mn-ea"/>
              </a:rPr>
              <a:t>IDEAL Web Reader for internet</a:t>
            </a:r>
          </a:p>
          <a:p>
            <a:pPr lvl="1" eaLnBrk="1" fontAlgn="auto" hangingPunct="1">
              <a:spcAft>
                <a:spcPts val="0"/>
              </a:spcAft>
              <a:buFont typeface="Wingdings" pitchFamily="2" charset="2"/>
              <a:buChar char="§"/>
              <a:defRPr/>
            </a:pPr>
            <a:r>
              <a:rPr lang="en-US" sz="1800" dirty="0" smtClean="0">
                <a:ea typeface="+mn-ea"/>
              </a:rPr>
              <a:t>No zoom or contrast right now</a:t>
            </a:r>
          </a:p>
          <a:p>
            <a:pPr eaLnBrk="1" fontAlgn="auto" hangingPunct="1">
              <a:spcAft>
                <a:spcPts val="0"/>
              </a:spcAft>
              <a:buFont typeface="Wingdings" pitchFamily="2" charset="2"/>
              <a:buChar char="§"/>
              <a:defRPr/>
            </a:pPr>
            <a:r>
              <a:rPr lang="en-US" sz="2000" dirty="0" smtClean="0">
                <a:ea typeface="+mn-ea"/>
                <a:cs typeface="+mn-cs"/>
              </a:rPr>
              <a:t>What operation system is tablet running</a:t>
            </a:r>
          </a:p>
          <a:p>
            <a:pPr lvl="1" eaLnBrk="1" fontAlgn="auto" hangingPunct="1">
              <a:spcAft>
                <a:spcPts val="0"/>
              </a:spcAft>
              <a:buFont typeface="Wingdings" pitchFamily="2" charset="2"/>
              <a:buChar char="§"/>
              <a:defRPr/>
            </a:pPr>
            <a:r>
              <a:rPr lang="en-US" sz="1800" dirty="0" smtClean="0">
                <a:ea typeface="+mn-ea"/>
              </a:rPr>
              <a:t>Jellybean, Ice cream sandwich, Honeycomb, Gingerbread</a:t>
            </a:r>
          </a:p>
          <a:p>
            <a:pPr eaLnBrk="1" fontAlgn="auto" hangingPunct="1">
              <a:spcAft>
                <a:spcPts val="0"/>
              </a:spcAft>
              <a:buFont typeface="Wingdings" pitchFamily="2" charset="2"/>
              <a:buChar char="§"/>
              <a:defRPr/>
            </a:pPr>
            <a:r>
              <a:rPr lang="en-US" sz="2000" dirty="0" smtClean="0">
                <a:ea typeface="+mn-ea"/>
                <a:cs typeface="+mn-cs"/>
              </a:rPr>
              <a:t>Google Play Store to buy apps</a:t>
            </a:r>
          </a:p>
          <a:p>
            <a:pPr lvl="1" eaLnBrk="1" fontAlgn="auto" hangingPunct="1">
              <a:spcAft>
                <a:spcPts val="0"/>
              </a:spcAft>
              <a:buFont typeface="Wingdings" pitchFamily="2" charset="2"/>
              <a:buChar char="§"/>
              <a:defRPr/>
            </a:pPr>
            <a:r>
              <a:rPr lang="en-US" sz="1800" dirty="0" smtClean="0">
                <a:ea typeface="+mn-ea"/>
              </a:rPr>
              <a:t>Must have Gmail address</a:t>
            </a:r>
          </a:p>
          <a:p>
            <a:pPr lvl="1" eaLnBrk="1" fontAlgn="auto" hangingPunct="1">
              <a:spcAft>
                <a:spcPts val="0"/>
              </a:spcAft>
              <a:buFont typeface="Wingdings" pitchFamily="2" charset="2"/>
              <a:buChar char="§"/>
              <a:defRPr/>
            </a:pPr>
            <a:r>
              <a:rPr lang="en-US" sz="1800" dirty="0" smtClean="0">
                <a:ea typeface="+mn-ea"/>
              </a:rPr>
              <a:t>Can use Amazon gift cards</a:t>
            </a:r>
          </a:p>
          <a:p>
            <a:pPr eaLnBrk="1" fontAlgn="auto" hangingPunct="1">
              <a:spcAft>
                <a:spcPts val="0"/>
              </a:spcAft>
              <a:buFont typeface="Wingdings" pitchFamily="2" charset="2"/>
              <a:buChar char="§"/>
              <a:defRPr/>
            </a:pPr>
            <a:r>
              <a:rPr lang="en-US" sz="2000" dirty="0" smtClean="0">
                <a:ea typeface="+mn-ea"/>
                <a:cs typeface="+mn-cs"/>
              </a:rPr>
              <a:t>Not the best to use with someone who has low vision and/or blind or cognitive disabilities</a:t>
            </a:r>
          </a:p>
          <a:p>
            <a:pPr eaLnBrk="1" fontAlgn="auto" hangingPunct="1">
              <a:spcAft>
                <a:spcPts val="0"/>
              </a:spcAft>
              <a:buFont typeface="Wingdings" pitchFamily="2" charset="2"/>
              <a:buChar char="§"/>
              <a:defRPr/>
            </a:pPr>
            <a:endParaRPr lang="en-US" sz="2000" dirty="0">
              <a:ea typeface="+mn-ea"/>
              <a:cs typeface="+mn-cs"/>
            </a:endParaRPr>
          </a:p>
        </p:txBody>
      </p:sp>
      <p:pic>
        <p:nvPicPr>
          <p:cNvPr id="2560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5692775"/>
            <a:ext cx="1130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2362200"/>
            <a:ext cx="3335822" cy="208634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1750997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33" y="1600201"/>
            <a:ext cx="835356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bwMode="auto">
          <a:xfrm>
            <a:off x="533400" y="762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Android Apps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2258238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09600" y="762000"/>
            <a:ext cx="8229600"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dirty="0" smtClean="0"/>
              <a:t>Accessible Android Apps</a:t>
            </a:r>
          </a:p>
        </p:txBody>
      </p:sp>
      <p:sp>
        <p:nvSpPr>
          <p:cNvPr id="3" name="Content Placeholder 2"/>
          <p:cNvSpPr>
            <a:spLocks noGrp="1"/>
          </p:cNvSpPr>
          <p:nvPr>
            <p:ph idx="1"/>
          </p:nvPr>
        </p:nvSpPr>
        <p:spPr>
          <a:xfrm>
            <a:off x="228600" y="1770429"/>
            <a:ext cx="6248400" cy="4525963"/>
          </a:xfrm>
        </p:spPr>
        <p:txBody>
          <a:bodyPr>
            <a:noAutofit/>
          </a:bodyPr>
          <a:lstStyle/>
          <a:p>
            <a:pPr eaLnBrk="1" fontAlgn="auto" hangingPunct="1">
              <a:spcAft>
                <a:spcPts val="0"/>
              </a:spcAft>
              <a:buFont typeface="Wingdings" pitchFamily="2" charset="2"/>
              <a:buChar char="§"/>
              <a:defRPr/>
            </a:pPr>
            <a:r>
              <a:rPr lang="en-US" sz="2400" dirty="0" smtClean="0">
                <a:ea typeface="+mn-ea"/>
                <a:cs typeface="+mn-cs"/>
              </a:rPr>
              <a:t>Big Launcher- icons look darker and text is larger</a:t>
            </a:r>
          </a:p>
          <a:p>
            <a:pPr eaLnBrk="1" fontAlgn="auto" hangingPunct="1">
              <a:spcAft>
                <a:spcPts val="0"/>
              </a:spcAft>
              <a:buFont typeface="Wingdings" pitchFamily="2" charset="2"/>
              <a:buChar char="§"/>
              <a:defRPr/>
            </a:pPr>
            <a:r>
              <a:rPr lang="en-US" sz="2400" dirty="0" err="1">
                <a:ea typeface="+mn-ea"/>
                <a:cs typeface="+mn-cs"/>
              </a:rPr>
              <a:t>Vlingo</a:t>
            </a:r>
            <a:r>
              <a:rPr lang="en-US" sz="2400" dirty="0">
                <a:ea typeface="+mn-ea"/>
                <a:cs typeface="+mn-cs"/>
              </a:rPr>
              <a:t> Virtual Assistant and iris. (alpha</a:t>
            </a:r>
            <a:r>
              <a:rPr lang="en-US" sz="2400" dirty="0" smtClean="0">
                <a:ea typeface="+mn-ea"/>
                <a:cs typeface="+mn-cs"/>
              </a:rPr>
              <a:t>)- voice command apps</a:t>
            </a:r>
          </a:p>
          <a:p>
            <a:pPr eaLnBrk="1" fontAlgn="auto" hangingPunct="1">
              <a:spcAft>
                <a:spcPts val="0"/>
              </a:spcAft>
              <a:buFont typeface="Wingdings" pitchFamily="2" charset="2"/>
              <a:buChar char="§"/>
              <a:defRPr/>
            </a:pPr>
            <a:r>
              <a:rPr lang="en-US" sz="2400" dirty="0" smtClean="0">
                <a:ea typeface="+mn-ea"/>
                <a:cs typeface="+mn-cs"/>
              </a:rPr>
              <a:t>Text to Speech Toy- Text-to- Speech</a:t>
            </a:r>
          </a:p>
          <a:p>
            <a:pPr eaLnBrk="1" fontAlgn="auto" hangingPunct="1">
              <a:spcAft>
                <a:spcPts val="0"/>
              </a:spcAft>
              <a:buFont typeface="Wingdings" pitchFamily="2" charset="2"/>
              <a:buChar char="§"/>
              <a:defRPr/>
            </a:pPr>
            <a:r>
              <a:rPr lang="en-US" sz="2400" dirty="0" smtClean="0">
                <a:ea typeface="+mn-ea"/>
                <a:cs typeface="+mn-cs"/>
              </a:rPr>
              <a:t>Eyes-free keyboard</a:t>
            </a:r>
          </a:p>
          <a:p>
            <a:pPr eaLnBrk="1" fontAlgn="auto" hangingPunct="1">
              <a:spcAft>
                <a:spcPts val="0"/>
              </a:spcAft>
              <a:buFont typeface="Wingdings" pitchFamily="2" charset="2"/>
              <a:buChar char="§"/>
              <a:defRPr/>
            </a:pPr>
            <a:r>
              <a:rPr lang="en-US" sz="2400" dirty="0" smtClean="0">
                <a:ea typeface="+mn-ea"/>
                <a:cs typeface="+mn-cs"/>
              </a:rPr>
              <a:t>IDEAL web reader</a:t>
            </a:r>
          </a:p>
          <a:p>
            <a:pPr eaLnBrk="1" fontAlgn="auto" hangingPunct="1">
              <a:spcAft>
                <a:spcPts val="0"/>
              </a:spcAft>
              <a:buFont typeface="Wingdings" pitchFamily="2" charset="2"/>
              <a:buChar char="§"/>
              <a:defRPr/>
            </a:pPr>
            <a:r>
              <a:rPr lang="en-US" sz="2400" dirty="0"/>
              <a:t>Code Factory - </a:t>
            </a:r>
            <a:r>
              <a:rPr lang="en-US" sz="2400" dirty="0" smtClean="0">
                <a:ea typeface="+mn-ea"/>
                <a:cs typeface="+mn-cs"/>
              </a:rPr>
              <a:t>Mobile Accessibility Suite for AT&amp;T users</a:t>
            </a:r>
          </a:p>
          <a:p>
            <a:pPr lvl="1" eaLnBrk="1" fontAlgn="auto" hangingPunct="1">
              <a:spcAft>
                <a:spcPts val="0"/>
              </a:spcAft>
              <a:buFont typeface="Wingdings" pitchFamily="2" charset="2"/>
              <a:buChar char="§"/>
              <a:defRPr/>
            </a:pPr>
            <a:r>
              <a:rPr lang="en-US" sz="2400" dirty="0" smtClean="0">
                <a:ea typeface="+mn-ea"/>
              </a:rPr>
              <a:t>12 </a:t>
            </a:r>
            <a:r>
              <a:rPr lang="en-US" sz="2400" dirty="0">
                <a:ea typeface="+mn-ea"/>
              </a:rPr>
              <a:t>different apps / 30 day free </a:t>
            </a:r>
            <a:r>
              <a:rPr lang="en-US" sz="2400" dirty="0" smtClean="0">
                <a:ea typeface="+mn-ea"/>
              </a:rPr>
              <a:t>trial -$99 </a:t>
            </a:r>
            <a:endParaRPr lang="en-US" sz="2400" dirty="0" smtClean="0">
              <a:solidFill>
                <a:srgbClr val="FF0000"/>
              </a:solidFill>
              <a:ea typeface="+mn-ea"/>
            </a:endParaRPr>
          </a:p>
          <a:p>
            <a:pPr eaLnBrk="1" fontAlgn="auto" hangingPunct="1">
              <a:spcAft>
                <a:spcPts val="0"/>
              </a:spcAft>
              <a:buFont typeface="Wingdings" pitchFamily="2" charset="2"/>
              <a:buChar char="§"/>
              <a:defRPr/>
            </a:pPr>
            <a:r>
              <a:rPr lang="en-US" sz="2400" dirty="0" smtClean="0">
                <a:ea typeface="+mn-ea"/>
                <a:cs typeface="+mn-cs"/>
                <a:hlinkClick r:id="rId3"/>
              </a:rPr>
              <a:t>www.androidaccess.net</a:t>
            </a:r>
            <a:r>
              <a:rPr lang="en-US" sz="2400" dirty="0" smtClean="0">
                <a:ea typeface="+mn-ea"/>
                <a:cs typeface="+mn-cs"/>
              </a:rPr>
              <a:t>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05600" y="1828800"/>
            <a:ext cx="1895687" cy="3362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64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16114"/>
            <a:ext cx="7772400" cy="707886"/>
          </a:xfrm>
          <a:prstGeom prst="rect">
            <a:avLst/>
          </a:prstGeom>
          <a:noFill/>
        </p:spPr>
        <p:txBody>
          <a:bodyPr wrap="square" rtlCol="0">
            <a:spAutoFit/>
          </a:bodyPr>
          <a:lstStyle/>
          <a:p>
            <a:pPr algn="ctr"/>
            <a:r>
              <a:rPr lang="en-US" sz="4000" dirty="0" smtClean="0">
                <a:latin typeface="+mj-lt"/>
                <a:cs typeface="Arial"/>
              </a:rPr>
              <a:t>AMAC</a:t>
            </a:r>
            <a:endParaRPr lang="en-US" sz="4000" dirty="0">
              <a:latin typeface="+mj-lt"/>
              <a:cs typeface="Arial"/>
            </a:endParaRPr>
          </a:p>
        </p:txBody>
      </p:sp>
      <p:sp>
        <p:nvSpPr>
          <p:cNvPr id="4" name="TextBox 3"/>
          <p:cNvSpPr txBox="1"/>
          <p:nvPr/>
        </p:nvSpPr>
        <p:spPr>
          <a:xfrm>
            <a:off x="272721" y="2044164"/>
            <a:ext cx="5486400" cy="4401205"/>
          </a:xfrm>
          <a:prstGeom prst="rect">
            <a:avLst/>
          </a:prstGeom>
          <a:noFill/>
        </p:spPr>
        <p:txBody>
          <a:bodyPr wrap="square" rtlCol="0">
            <a:spAutoFit/>
          </a:bodyPr>
          <a:lstStyle/>
          <a:p>
            <a:r>
              <a:rPr lang="en-US" sz="2800" dirty="0" smtClean="0"/>
              <a:t>AMAC </a:t>
            </a:r>
            <a:r>
              <a:rPr lang="en-US" sz="2800" dirty="0"/>
              <a:t>Accessibility is a social change organization on a mission to create affordable services for governmental, private and non-profits organization working with individuals with disabilities. Services include e-text, braille, captioning, assistive technology, office management software and consulting.</a:t>
            </a:r>
          </a:p>
        </p:txBody>
      </p:sp>
      <p:pic>
        <p:nvPicPr>
          <p:cNvPr id="5" name="Picture 4" descr="AMAC.FPO.Pictur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9121" y="1170057"/>
            <a:ext cx="3263419" cy="5105400"/>
          </a:xfrm>
          <a:prstGeom prst="rect">
            <a:avLst/>
          </a:prstGeom>
        </p:spPr>
      </p:pic>
    </p:spTree>
    <p:extLst>
      <p:ext uri="{BB962C8B-B14F-4D97-AF65-F5344CB8AC3E}">
        <p14:creationId xmlns:p14="http://schemas.microsoft.com/office/powerpoint/2010/main" val="2698344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762" y="685800"/>
            <a:ext cx="7666038" cy="731838"/>
          </a:xfrm>
        </p:spPr>
        <p:txBody>
          <a:bodyPr/>
          <a:lstStyle/>
          <a:p>
            <a:r>
              <a:rPr lang="en-US" sz="3600" dirty="0" smtClean="0"/>
              <a:t>Android App Player for PC</a:t>
            </a:r>
            <a:endParaRPr lang="en-US" sz="3600" dirty="0"/>
          </a:p>
        </p:txBody>
      </p:sp>
      <p:sp>
        <p:nvSpPr>
          <p:cNvPr id="3" name="Content Placeholder 2"/>
          <p:cNvSpPr>
            <a:spLocks noGrp="1"/>
          </p:cNvSpPr>
          <p:nvPr>
            <p:ph idx="1"/>
          </p:nvPr>
        </p:nvSpPr>
        <p:spPr>
          <a:xfrm>
            <a:off x="457199" y="2362200"/>
            <a:ext cx="4912103" cy="3763963"/>
          </a:xfrm>
        </p:spPr>
        <p:txBody>
          <a:bodyPr/>
          <a:lstStyle/>
          <a:p>
            <a:pPr marL="0" indent="0">
              <a:buNone/>
            </a:pPr>
            <a:r>
              <a:rPr lang="en-US" dirty="0" err="1"/>
              <a:t>BlueStacks</a:t>
            </a:r>
            <a:r>
              <a:rPr lang="en-US" dirty="0"/>
              <a:t> App </a:t>
            </a:r>
            <a:r>
              <a:rPr lang="en-US" dirty="0" smtClean="0"/>
              <a:t>Player: </a:t>
            </a:r>
            <a:r>
              <a:rPr lang="en-US" dirty="0"/>
              <a:t>lets you run apps from your phone fast and </a:t>
            </a:r>
            <a:r>
              <a:rPr lang="en-US" dirty="0" smtClean="0"/>
              <a:t>full screen </a:t>
            </a:r>
            <a:r>
              <a:rPr lang="en-US" dirty="0"/>
              <a:t>on Mac and Windows</a:t>
            </a:r>
            <a:r>
              <a:rPr lang="en-US" dirty="0" smtClean="0"/>
              <a:t>.</a:t>
            </a:r>
          </a:p>
          <a:p>
            <a:endParaRPr lang="en-US" dirty="0"/>
          </a:p>
        </p:txBody>
      </p:sp>
      <p:pic>
        <p:nvPicPr>
          <p:cNvPr id="3076" name="Picture 4" descr="http://www.bluestacks.com/img/bran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29" y="1638299"/>
            <a:ext cx="2682872" cy="57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199" y="5536666"/>
            <a:ext cx="5064503" cy="861774"/>
          </a:xfrm>
          <a:prstGeom prst="rect">
            <a:avLst/>
          </a:prstGeom>
          <a:noFill/>
        </p:spPr>
        <p:txBody>
          <a:bodyPr wrap="square" rtlCol="0">
            <a:spAutoFit/>
          </a:bodyPr>
          <a:lstStyle/>
          <a:p>
            <a:r>
              <a:rPr lang="en-US" sz="3200" dirty="0"/>
              <a:t>HTTP://www.BlueStacks.com</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981200"/>
            <a:ext cx="2492602" cy="3038475"/>
          </a:xfrm>
          <a:prstGeom prst="rect">
            <a:avLst/>
          </a:prstGeom>
        </p:spPr>
      </p:pic>
    </p:spTree>
    <p:extLst>
      <p:ext uri="{BB962C8B-B14F-4D97-AF65-F5344CB8AC3E}">
        <p14:creationId xmlns:p14="http://schemas.microsoft.com/office/powerpoint/2010/main" val="1560355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457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TFL AppFinder</a:t>
            </a:r>
          </a:p>
        </p:txBody>
      </p:sp>
      <p:sp>
        <p:nvSpPr>
          <p:cNvPr id="22532" name="Content Placeholder 4"/>
          <p:cNvSpPr>
            <a:spLocks noGrp="1"/>
          </p:cNvSpPr>
          <p:nvPr>
            <p:ph sz="half" idx="2"/>
          </p:nvPr>
        </p:nvSpPr>
        <p:spPr bwMode="auto">
          <a:xfrm>
            <a:off x="4876800" y="1426748"/>
            <a:ext cx="41275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en-US" sz="2400" b="1" dirty="0" smtClean="0"/>
              <a:t>Search by:</a:t>
            </a:r>
          </a:p>
          <a:p>
            <a:pPr eaLnBrk="1" hangingPunct="1">
              <a:buFont typeface="Wingdings" pitchFamily="2" charset="2"/>
              <a:buChar char="ü"/>
            </a:pPr>
            <a:r>
              <a:rPr lang="en-US" sz="2400" b="1" dirty="0" smtClean="0"/>
              <a:t>App Name</a:t>
            </a:r>
          </a:p>
          <a:p>
            <a:pPr eaLnBrk="1" hangingPunct="1">
              <a:buFont typeface="Wingdings" pitchFamily="2" charset="2"/>
              <a:buChar char="ü"/>
            </a:pPr>
            <a:r>
              <a:rPr lang="en-US" sz="2400" b="1" dirty="0" smtClean="0"/>
              <a:t>Categories </a:t>
            </a:r>
          </a:p>
          <a:p>
            <a:pPr lvl="1" eaLnBrk="1" hangingPunct="1"/>
            <a:r>
              <a:rPr lang="en-US" sz="1800" dirty="0" smtClean="0"/>
              <a:t>Book </a:t>
            </a:r>
          </a:p>
          <a:p>
            <a:pPr lvl="1" eaLnBrk="1" hangingPunct="1"/>
            <a:r>
              <a:rPr lang="en-US" sz="1800" dirty="0" smtClean="0"/>
              <a:t>Education</a:t>
            </a:r>
          </a:p>
          <a:p>
            <a:pPr lvl="1" eaLnBrk="1" hangingPunct="1"/>
            <a:r>
              <a:rPr lang="en-US" sz="1800" dirty="0" smtClean="0"/>
              <a:t>Environmental Adaptations</a:t>
            </a:r>
          </a:p>
          <a:p>
            <a:pPr lvl="1" eaLnBrk="1" hangingPunct="1"/>
            <a:r>
              <a:rPr lang="en-US" sz="1800" dirty="0" smtClean="0"/>
              <a:t>Hearing</a:t>
            </a:r>
          </a:p>
          <a:p>
            <a:pPr lvl="1" eaLnBrk="1" hangingPunct="1"/>
            <a:r>
              <a:rPr lang="en-US" sz="1800" dirty="0" smtClean="0"/>
              <a:t>Cognition, Learning, Developmental</a:t>
            </a:r>
          </a:p>
          <a:p>
            <a:pPr lvl="1" eaLnBrk="1" hangingPunct="1"/>
            <a:r>
              <a:rPr lang="en-US" sz="1800" dirty="0" smtClean="0"/>
              <a:t>Navigation</a:t>
            </a:r>
          </a:p>
          <a:p>
            <a:pPr lvl="1" eaLnBrk="1" hangingPunct="1"/>
            <a:r>
              <a:rPr lang="en-US" sz="1800" dirty="0" smtClean="0"/>
              <a:t>Personal Care and Safety</a:t>
            </a:r>
          </a:p>
          <a:p>
            <a:pPr lvl="1" eaLnBrk="1" hangingPunct="1"/>
            <a:r>
              <a:rPr lang="en-US" sz="1800" dirty="0" smtClean="0"/>
              <a:t>Productivity  </a:t>
            </a:r>
          </a:p>
          <a:p>
            <a:pPr lvl="1" eaLnBrk="1" hangingPunct="1"/>
            <a:r>
              <a:rPr lang="en-US" sz="1800" dirty="0" smtClean="0"/>
              <a:t>Communication</a:t>
            </a:r>
          </a:p>
          <a:p>
            <a:pPr lvl="1" eaLnBrk="1" hangingPunct="1"/>
            <a:r>
              <a:rPr lang="en-US" sz="1800" dirty="0" smtClean="0"/>
              <a:t>Therapeutic Aids</a:t>
            </a:r>
          </a:p>
          <a:p>
            <a:pPr lvl="1" eaLnBrk="1" hangingPunct="1"/>
            <a:r>
              <a:rPr lang="en-US" sz="1800" dirty="0" smtClean="0"/>
              <a:t>Vision</a:t>
            </a:r>
          </a:p>
        </p:txBody>
      </p:sp>
      <p:pic>
        <p:nvPicPr>
          <p:cNvPr id="2253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9474" y="5791200"/>
            <a:ext cx="1034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57199" y="1835184"/>
            <a:ext cx="4166671" cy="4184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0815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8" y="76200"/>
            <a:ext cx="9144000" cy="6858000"/>
          </a:xfrm>
          <a:prstGeom prst="rect">
            <a:avLst/>
          </a:prstGeom>
        </p:spPr>
      </p:pic>
      <p:sp>
        <p:nvSpPr>
          <p:cNvPr id="6" name="Oval 5"/>
          <p:cNvSpPr/>
          <p:nvPr/>
        </p:nvSpPr>
        <p:spPr>
          <a:xfrm>
            <a:off x="5410200" y="4724400"/>
            <a:ext cx="2514600" cy="10668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365200">
            <a:off x="3222203" y="4543566"/>
            <a:ext cx="2215249" cy="3048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586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3999" cy="6858000"/>
          </a:xfrm>
          <a:prstGeom prst="rect">
            <a:avLst/>
          </a:prstGeom>
        </p:spPr>
      </p:pic>
      <p:sp>
        <p:nvSpPr>
          <p:cNvPr id="3" name="Right Arrow 2"/>
          <p:cNvSpPr/>
          <p:nvPr/>
        </p:nvSpPr>
        <p:spPr>
          <a:xfrm flipH="1">
            <a:off x="5189276" y="3056866"/>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4675049" y="3535773"/>
            <a:ext cx="21392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flipH="1">
            <a:off x="381000" y="3918857"/>
            <a:ext cx="18344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flipH="1">
            <a:off x="914400" y="4446717"/>
            <a:ext cx="1301090" cy="32650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718313" flipH="1">
            <a:off x="4576524" y="1599629"/>
            <a:ext cx="2139290" cy="32650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8997547" flipH="1">
            <a:off x="1966839" y="5810583"/>
            <a:ext cx="1379033" cy="312667"/>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55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6858000"/>
          </a:xfrm>
          <a:prstGeom prst="rect">
            <a:avLst/>
          </a:prstGeom>
        </p:spPr>
      </p:pic>
    </p:spTree>
    <p:extLst>
      <p:ext uri="{BB962C8B-B14F-4D97-AF65-F5344CB8AC3E}">
        <p14:creationId xmlns:p14="http://schemas.microsoft.com/office/powerpoint/2010/main" val="689664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idx="4294967295"/>
          </p:nvPr>
        </p:nvSpPr>
        <p:spPr bwMode="auto">
          <a:xfrm>
            <a:off x="990600" y="953655"/>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b="1" spc="300" dirty="0" smtClean="0">
                <a:solidFill>
                  <a:srgbClr val="7030A0"/>
                </a:solidFill>
              </a:rPr>
              <a:t>SOME OF OUR FAVORITE APPS!</a:t>
            </a:r>
          </a:p>
        </p:txBody>
      </p:sp>
      <p:pic>
        <p:nvPicPr>
          <p:cNvPr id="3277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5854067"/>
            <a:ext cx="974692" cy="100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5327" y="1947114"/>
            <a:ext cx="6551022" cy="4371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133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t>Darwin Wallet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Uses the camera to determine the currency</a:t>
            </a:r>
          </a:p>
          <a:p>
            <a:r>
              <a:rPr lang="en-US" dirty="0" smtClean="0"/>
              <a:t>Hold </a:t>
            </a:r>
            <a:r>
              <a:rPr lang="en-US" dirty="0"/>
              <a:t>the bill in front of the phone's camera and the app will speak its </a:t>
            </a:r>
            <a:r>
              <a:rPr lang="en-US" dirty="0" smtClean="0"/>
              <a:t>value</a:t>
            </a:r>
            <a:endParaRPr lang="en-US" dirty="0"/>
          </a:p>
          <a:p>
            <a:r>
              <a:rPr lang="en-US" dirty="0" smtClean="0"/>
              <a:t>Free </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419100"/>
            <a:ext cx="1028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600200"/>
            <a:ext cx="255865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5901459"/>
            <a:ext cx="90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0559" y="6126163"/>
            <a:ext cx="6223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5648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685800"/>
            <a:ext cx="8229600" cy="1143000"/>
          </a:xfrm>
        </p:spPr>
        <p:txBody>
          <a:bodyPr/>
          <a:lstStyle/>
          <a:p>
            <a:r>
              <a:rPr lang="en-US" dirty="0" smtClean="0"/>
              <a:t>Magnify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FREE</a:t>
            </a:r>
          </a:p>
          <a:p>
            <a:r>
              <a:rPr lang="en-US" dirty="0" smtClean="0"/>
              <a:t>Turns </a:t>
            </a:r>
            <a:r>
              <a:rPr lang="en-US" dirty="0"/>
              <a:t>Android phone into a digital magnifying glass with built-in </a:t>
            </a:r>
            <a:r>
              <a:rPr lang="en-US" dirty="0" smtClean="0"/>
              <a:t>flashlight</a:t>
            </a:r>
          </a:p>
          <a:p>
            <a:r>
              <a:rPr lang="en-US" dirty="0" smtClean="0"/>
              <a:t>Can use </a:t>
            </a:r>
            <a:r>
              <a:rPr lang="en-US" dirty="0"/>
              <a:t>gestures anywhere on the </a:t>
            </a:r>
            <a:r>
              <a:rPr lang="en-US" dirty="0" smtClean="0"/>
              <a:t>screen:</a:t>
            </a:r>
          </a:p>
          <a:p>
            <a:pPr lvl="1"/>
            <a:r>
              <a:rPr lang="en-US" dirty="0" smtClean="0"/>
              <a:t>Double-tap</a:t>
            </a:r>
            <a:r>
              <a:rPr lang="en-US" dirty="0"/>
              <a:t>: Zoom </a:t>
            </a:r>
            <a:r>
              <a:rPr lang="en-US" dirty="0" smtClean="0"/>
              <a:t>out/in</a:t>
            </a:r>
          </a:p>
          <a:p>
            <a:pPr lvl="1"/>
            <a:r>
              <a:rPr lang="en-US" dirty="0" smtClean="0"/>
              <a:t>Single-tap</a:t>
            </a:r>
            <a:r>
              <a:rPr lang="en-US" dirty="0"/>
              <a:t>: </a:t>
            </a:r>
            <a:r>
              <a:rPr lang="en-US" dirty="0" smtClean="0"/>
              <a:t>Focus</a:t>
            </a:r>
          </a:p>
          <a:p>
            <a:pPr lvl="1"/>
            <a:r>
              <a:rPr lang="en-US" dirty="0" smtClean="0"/>
              <a:t>Long-press</a:t>
            </a:r>
            <a:r>
              <a:rPr lang="en-US" dirty="0"/>
              <a:t>: Turn light </a:t>
            </a:r>
            <a:r>
              <a:rPr lang="en-US" dirty="0" smtClean="0"/>
              <a:t>on/off</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5791200"/>
            <a:ext cx="90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219200" y="5907248"/>
            <a:ext cx="653823" cy="69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7100" y="45720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600" y="1524000"/>
            <a:ext cx="22288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845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165"/>
            <a:ext cx="8229600" cy="1143000"/>
          </a:xfrm>
        </p:spPr>
        <p:txBody>
          <a:bodyPr/>
          <a:lstStyle/>
          <a:p>
            <a:r>
              <a:rPr lang="en-US" dirty="0" smtClean="0"/>
              <a:t>Hearing Saver</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Operates </a:t>
            </a:r>
            <a:r>
              <a:rPr lang="en-US" dirty="0"/>
              <a:t>in the background to protect your ears </a:t>
            </a:r>
            <a:r>
              <a:rPr lang="en-US" dirty="0" smtClean="0"/>
              <a:t>automatically</a:t>
            </a:r>
          </a:p>
          <a:p>
            <a:r>
              <a:rPr lang="en-US" dirty="0"/>
              <a:t>S</a:t>
            </a:r>
            <a:r>
              <a:rPr lang="en-US" dirty="0" smtClean="0"/>
              <a:t>imple </a:t>
            </a:r>
            <a:r>
              <a:rPr lang="en-US" dirty="0"/>
              <a:t>way to avoid accidentally hurting your ears when plugging in or unplugging your Android device's wired or </a:t>
            </a:r>
            <a:r>
              <a:rPr lang="en-US" dirty="0" err="1"/>
              <a:t>bluetooth</a:t>
            </a:r>
            <a:r>
              <a:rPr lang="en-US" dirty="0"/>
              <a:t> </a:t>
            </a:r>
            <a:r>
              <a:rPr lang="en-US" dirty="0" smtClean="0"/>
              <a:t>headset</a:t>
            </a:r>
          </a:p>
          <a:p>
            <a:r>
              <a:rPr lang="en-US" dirty="0" smtClean="0"/>
              <a:t>Does take time to set-up</a:t>
            </a:r>
          </a:p>
          <a:p>
            <a:r>
              <a:rPr lang="en-US" dirty="0" smtClean="0"/>
              <a:t>FREE</a:t>
            </a:r>
            <a:endParaRPr 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5896264"/>
            <a:ext cx="90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6012151"/>
            <a:ext cx="6524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381000"/>
            <a:ext cx="1028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67690" y="1600200"/>
            <a:ext cx="254230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994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7220"/>
            <a:ext cx="8229600" cy="689454"/>
          </a:xfrm>
        </p:spPr>
        <p:txBody>
          <a:bodyPr/>
          <a:lstStyle/>
          <a:p>
            <a:r>
              <a:rPr lang="en-US" sz="3600" dirty="0" err="1" smtClean="0"/>
              <a:t>MyMedSchedule</a:t>
            </a:r>
            <a:endParaRPr lang="en-US" sz="3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8936" y="5521409"/>
            <a:ext cx="901408" cy="929191"/>
          </a:xfrm>
          <a:prstGeom prst="rect">
            <a:avLst/>
          </a:prstGeom>
        </p:spPr>
      </p:pic>
      <p:pic>
        <p:nvPicPr>
          <p:cNvPr id="1026" name="Picture 2" descr="https://lh4.ggpht.com/3iejlbCSn64C9vImriN6cWL7r7clv_zfOyiRtYe267F0pWR-N2wKLfT8jssswLu1Gbs=w7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362201"/>
            <a:ext cx="4762500" cy="2323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sA5v5EZKyek/UQa5ipWIlSI/AAAAAAAAAG4/Oen83piiIRw/s1600/MMSmobile.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914400"/>
            <a:ext cx="911267" cy="911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8512" y="112854"/>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304800" y="2159887"/>
            <a:ext cx="3657600" cy="3170099"/>
          </a:xfrm>
          <a:prstGeom prst="rect">
            <a:avLst/>
          </a:prstGeom>
          <a:noFill/>
        </p:spPr>
        <p:txBody>
          <a:bodyPr wrap="square" rtlCol="0">
            <a:spAutoFit/>
          </a:bodyPr>
          <a:lstStyle/>
          <a:p>
            <a:pPr marL="342900" indent="-342900">
              <a:buFont typeface="Arial" pitchFamily="34" charset="0"/>
              <a:buChar char="•"/>
            </a:pPr>
            <a:r>
              <a:rPr lang="en-US" sz="2000" dirty="0">
                <a:latin typeface="+mn-lt"/>
              </a:rPr>
              <a:t>Keep track of medication</a:t>
            </a:r>
          </a:p>
          <a:p>
            <a:pPr marL="342900" indent="-342900">
              <a:buFont typeface="Arial" pitchFamily="34" charset="0"/>
              <a:buChar char="•"/>
            </a:pPr>
            <a:r>
              <a:rPr lang="en-US" sz="2000" dirty="0">
                <a:latin typeface="+mn-lt"/>
              </a:rPr>
              <a:t>Reminders</a:t>
            </a:r>
          </a:p>
          <a:p>
            <a:pPr marL="342900" indent="-342900">
              <a:buFont typeface="Arial" pitchFamily="34" charset="0"/>
              <a:buChar char="•"/>
            </a:pPr>
            <a:r>
              <a:rPr lang="en-US" sz="2000" dirty="0">
                <a:latin typeface="+mn-lt"/>
              </a:rPr>
              <a:t>Refill Reminders</a:t>
            </a:r>
          </a:p>
          <a:p>
            <a:pPr marL="342900" indent="-342900">
              <a:buFont typeface="Arial" pitchFamily="34" charset="0"/>
              <a:buChar char="•"/>
            </a:pPr>
            <a:r>
              <a:rPr lang="en-US" sz="2000" dirty="0">
                <a:latin typeface="+mn-lt"/>
              </a:rPr>
              <a:t>Healthcare Provider Profiles</a:t>
            </a:r>
          </a:p>
          <a:p>
            <a:pPr marL="342900" indent="-342900">
              <a:buFont typeface="Arial" pitchFamily="34" charset="0"/>
              <a:buChar char="•"/>
            </a:pPr>
            <a:r>
              <a:rPr lang="en-US" sz="2000" dirty="0">
                <a:latin typeface="+mn-lt"/>
              </a:rPr>
              <a:t>Insurance Information</a:t>
            </a:r>
          </a:p>
          <a:p>
            <a:pPr marL="342900" indent="-342900">
              <a:buFont typeface="Arial" pitchFamily="34" charset="0"/>
              <a:buChar char="•"/>
            </a:pPr>
            <a:r>
              <a:rPr lang="en-US" sz="2000" dirty="0">
                <a:latin typeface="+mn-lt"/>
              </a:rPr>
              <a:t>Allergies</a:t>
            </a:r>
          </a:p>
          <a:p>
            <a:pPr marL="342900" indent="-342900">
              <a:buFont typeface="Arial" pitchFamily="34" charset="0"/>
              <a:buChar char="•"/>
            </a:pPr>
            <a:r>
              <a:rPr lang="en-US" sz="2000" dirty="0">
                <a:latin typeface="+mn-lt"/>
              </a:rPr>
              <a:t>Works across </a:t>
            </a:r>
            <a:r>
              <a:rPr lang="en-US" sz="2000" dirty="0" smtClean="0">
                <a:latin typeface="+mn-lt"/>
              </a:rPr>
              <a:t>Platforms</a:t>
            </a:r>
          </a:p>
          <a:p>
            <a:pPr marL="342900" indent="-342900">
              <a:buFont typeface="Arial" pitchFamily="34" charset="0"/>
              <a:buChar char="•"/>
            </a:pPr>
            <a:r>
              <a:rPr lang="en-US" sz="2000" dirty="0" smtClean="0">
                <a:latin typeface="+mn-lt"/>
              </a:rPr>
              <a:t>Free</a:t>
            </a:r>
          </a:p>
          <a:p>
            <a:pPr marL="342900" indent="-342900">
              <a:buFont typeface="Arial" pitchFamily="34" charset="0"/>
              <a:buChar char="•"/>
            </a:pPr>
            <a:r>
              <a:rPr lang="en-US" sz="2000" dirty="0" smtClean="0">
                <a:latin typeface="+mn-lt"/>
                <a:hlinkClick r:id="rId7"/>
              </a:rPr>
              <a:t>www.mymedschedule.com</a:t>
            </a:r>
            <a:r>
              <a:rPr lang="en-US" sz="2000" dirty="0" smtClean="0">
                <a:latin typeface="+mn-lt"/>
              </a:rPr>
              <a:t> </a:t>
            </a:r>
            <a:endParaRPr lang="en-US" sz="2000" dirty="0">
              <a:latin typeface="+mn-lt"/>
            </a:endParaRPr>
          </a:p>
        </p:txBody>
      </p:sp>
    </p:spTree>
    <p:extLst>
      <p:ext uri="{BB962C8B-B14F-4D97-AF65-F5344CB8AC3E}">
        <p14:creationId xmlns:p14="http://schemas.microsoft.com/office/powerpoint/2010/main" val="355369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599" y="590127"/>
            <a:ext cx="8038744" cy="646331"/>
          </a:xfrm>
          <a:prstGeom prst="rect">
            <a:avLst/>
          </a:prstGeom>
          <a:noFill/>
        </p:spPr>
        <p:txBody>
          <a:bodyPr wrap="square" rtlCol="0">
            <a:spAutoFit/>
          </a:bodyPr>
          <a:lstStyle/>
          <a:p>
            <a:pPr algn="ctr"/>
            <a:r>
              <a:rPr lang="en-US" sz="3600" dirty="0" smtClean="0">
                <a:latin typeface="+mj-lt"/>
                <a:cs typeface="Arial"/>
              </a:rPr>
              <a:t>Accessibility Made Smart</a:t>
            </a:r>
            <a:endParaRPr lang="en-US" sz="3600" dirty="0">
              <a:latin typeface="+mj-lt"/>
              <a:cs typeface="Arial"/>
            </a:endParaRPr>
          </a:p>
        </p:txBody>
      </p:sp>
      <p:sp>
        <p:nvSpPr>
          <p:cNvPr id="4" name="TextBox 3"/>
          <p:cNvSpPr txBox="1"/>
          <p:nvPr/>
        </p:nvSpPr>
        <p:spPr>
          <a:xfrm>
            <a:off x="381000" y="1237827"/>
            <a:ext cx="8610600" cy="5632311"/>
          </a:xfrm>
          <a:prstGeom prst="rect">
            <a:avLst/>
          </a:prstGeom>
          <a:noFill/>
        </p:spPr>
        <p:txBody>
          <a:bodyPr wrap="square" rtlCol="0">
            <a:spAutoFit/>
          </a:bodyPr>
          <a:lstStyle/>
          <a:p>
            <a:r>
              <a:rPr lang="en-US" sz="2000" dirty="0" smtClean="0"/>
              <a:t>AMAC creates </a:t>
            </a:r>
            <a:r>
              <a:rPr lang="en-US" sz="2000" dirty="0"/>
              <a:t>practical solutions that work, with a focus on utility, </a:t>
            </a:r>
            <a:endParaRPr lang="en-US" sz="2000" dirty="0" smtClean="0"/>
          </a:p>
          <a:p>
            <a:r>
              <a:rPr lang="en-US" sz="2000" dirty="0" smtClean="0"/>
              <a:t>ease </a:t>
            </a:r>
            <a:r>
              <a:rPr lang="en-US" sz="2000" dirty="0"/>
              <a:t>of use, and high quality</a:t>
            </a:r>
            <a:r>
              <a:rPr lang="en-US" sz="2000" dirty="0" smtClean="0"/>
              <a:t>. </a:t>
            </a:r>
          </a:p>
          <a:p>
            <a:r>
              <a:rPr lang="en-US" sz="2000" dirty="0" smtClean="0"/>
              <a:t> </a:t>
            </a:r>
          </a:p>
          <a:p>
            <a:pPr marL="342900" indent="-342900">
              <a:buFont typeface="Arial" pitchFamily="34" charset="0"/>
              <a:buChar char="•"/>
            </a:pPr>
            <a:r>
              <a:rPr lang="en-US" sz="2000" b="1" dirty="0" smtClean="0"/>
              <a:t>Accessibility Consulting </a:t>
            </a:r>
            <a:r>
              <a:rPr lang="en-US" sz="2000" dirty="0" smtClean="0"/>
              <a:t>focuses </a:t>
            </a:r>
            <a:r>
              <a:rPr lang="en-US" sz="2000" dirty="0"/>
              <a:t>on </a:t>
            </a:r>
            <a:r>
              <a:rPr lang="en-US" sz="2000" dirty="0" smtClean="0"/>
              <a:t>organizational accessibility needs with evaluation</a:t>
            </a:r>
            <a:r>
              <a:rPr lang="en-US" sz="2000" dirty="0"/>
              <a:t>, technical assistance, </a:t>
            </a:r>
            <a:r>
              <a:rPr lang="en-US" sz="2000" dirty="0" smtClean="0"/>
              <a:t>customer support, and website accessibility solutions.</a:t>
            </a:r>
          </a:p>
          <a:p>
            <a:pPr marL="342900" indent="-342900">
              <a:buFont typeface="Arial" pitchFamily="34" charset="0"/>
              <a:buChar char="•"/>
            </a:pPr>
            <a:r>
              <a:rPr lang="en-US" sz="2000" b="1" dirty="0" smtClean="0"/>
              <a:t>Braille Services </a:t>
            </a:r>
            <a:r>
              <a:rPr lang="en-US" sz="2000" dirty="0" smtClean="0"/>
              <a:t>produces </a:t>
            </a:r>
            <a:r>
              <a:rPr lang="en-US" sz="2000" dirty="0"/>
              <a:t>customized projects from both print materials and electronic </a:t>
            </a:r>
            <a:r>
              <a:rPr lang="en-US" sz="2000" dirty="0" smtClean="0"/>
              <a:t>text including </a:t>
            </a:r>
            <a:r>
              <a:rPr lang="en-US" sz="2000" dirty="0"/>
              <a:t>partial books and chapters or graphics </a:t>
            </a:r>
            <a:r>
              <a:rPr lang="en-US" sz="2000" dirty="0" smtClean="0"/>
              <a:t>only using </a:t>
            </a:r>
            <a:r>
              <a:rPr lang="en-US" sz="2000" dirty="0"/>
              <a:t>cutting-edge </a:t>
            </a:r>
            <a:r>
              <a:rPr lang="en-US" sz="2000" dirty="0" smtClean="0"/>
              <a:t>technology.</a:t>
            </a:r>
          </a:p>
          <a:p>
            <a:pPr marL="342900" indent="-342900">
              <a:buFont typeface="Arial" pitchFamily="34" charset="0"/>
              <a:buChar char="•"/>
            </a:pPr>
            <a:r>
              <a:rPr lang="en-US" sz="2000" b="1" dirty="0" smtClean="0"/>
              <a:t>Captioning Services </a:t>
            </a:r>
            <a:r>
              <a:rPr lang="en-US" sz="2000" dirty="0" smtClean="0"/>
              <a:t>makes classrooms</a:t>
            </a:r>
            <a:r>
              <a:rPr lang="en-US" sz="2000" dirty="0"/>
              <a:t>, meetings, labs and other audio environments fully accessible for </a:t>
            </a:r>
            <a:r>
              <a:rPr lang="en-US" sz="2000" dirty="0" smtClean="0"/>
              <a:t>deaf </a:t>
            </a:r>
            <a:r>
              <a:rPr lang="en-US" sz="2000" dirty="0"/>
              <a:t>or </a:t>
            </a:r>
            <a:r>
              <a:rPr lang="en-US" sz="2000" dirty="0" smtClean="0"/>
              <a:t>hard-of-hearing.</a:t>
            </a:r>
          </a:p>
          <a:p>
            <a:pPr marL="342900" indent="-342900">
              <a:buFont typeface="Arial" pitchFamily="34" charset="0"/>
              <a:buChar char="•"/>
            </a:pPr>
            <a:r>
              <a:rPr lang="en-US" sz="2000" b="1" dirty="0" smtClean="0"/>
              <a:t>Professional E-Text </a:t>
            </a:r>
            <a:r>
              <a:rPr lang="en-US" sz="2000" b="1" dirty="0"/>
              <a:t>P</a:t>
            </a:r>
            <a:r>
              <a:rPr lang="en-US" sz="2000" b="1" dirty="0" smtClean="0"/>
              <a:t>roducers </a:t>
            </a:r>
            <a:r>
              <a:rPr lang="en-US" sz="2000" dirty="0"/>
              <a:t>provide high-quality e-text </a:t>
            </a:r>
            <a:r>
              <a:rPr lang="en-US" sz="2000" dirty="0" smtClean="0"/>
              <a:t>in many formats such as PDF</a:t>
            </a:r>
            <a:r>
              <a:rPr lang="en-US" sz="2000" dirty="0"/>
              <a:t>, DOC, DAISY, </a:t>
            </a:r>
            <a:r>
              <a:rPr lang="en-US" sz="2000" dirty="0" smtClean="0"/>
              <a:t>and HTML</a:t>
            </a:r>
            <a:r>
              <a:rPr lang="en-US" sz="2000" dirty="0"/>
              <a:t>.</a:t>
            </a:r>
            <a:endParaRPr lang="en-US" sz="2000" b="1" dirty="0" smtClean="0"/>
          </a:p>
          <a:p>
            <a:pPr marL="342900" indent="-342900">
              <a:buFont typeface="Arial" pitchFamily="34" charset="0"/>
              <a:buChar char="•"/>
            </a:pPr>
            <a:r>
              <a:rPr lang="en-US" sz="2000" b="1" dirty="0" smtClean="0"/>
              <a:t>Certified Assistive Technology team </a:t>
            </a:r>
            <a:r>
              <a:rPr lang="en-US" sz="2000" dirty="0" smtClean="0"/>
              <a:t>provides </a:t>
            </a:r>
            <a:r>
              <a:rPr lang="en-US" sz="2000" dirty="0"/>
              <a:t>on-site and remote assessments, demonstrations, training and technical assistance for education, work, and daily living environments. </a:t>
            </a:r>
            <a:endParaRPr lang="en-US" sz="2000" dirty="0" smtClean="0"/>
          </a:p>
          <a:p>
            <a:endParaRPr lang="en-US" sz="1100" b="1" dirty="0">
              <a:solidFill>
                <a:srgbClr val="005DA4"/>
              </a:solidFill>
              <a:latin typeface="Arial"/>
              <a:cs typeface="Arial"/>
            </a:endParaRPr>
          </a:p>
          <a:p>
            <a:r>
              <a:rPr lang="en-US" sz="2000" dirty="0" smtClean="0"/>
              <a:t>For more information, please visit our website at </a:t>
            </a:r>
            <a:r>
              <a:rPr lang="en-US" sz="2000" dirty="0" smtClean="0">
                <a:hlinkClick r:id="rId2"/>
              </a:rPr>
              <a:t>www.amacusg.org</a:t>
            </a:r>
            <a:endParaRPr lang="en-US" sz="2000" dirty="0" smtClean="0"/>
          </a:p>
        </p:txBody>
      </p:sp>
    </p:spTree>
    <p:extLst>
      <p:ext uri="{BB962C8B-B14F-4D97-AF65-F5344CB8AC3E}">
        <p14:creationId xmlns:p14="http://schemas.microsoft.com/office/powerpoint/2010/main" val="3379723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t>Environmental Control</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753" y="1600201"/>
            <a:ext cx="5748493" cy="4267200"/>
          </a:xfrm>
        </p:spPr>
      </p:pic>
      <p:sp>
        <p:nvSpPr>
          <p:cNvPr id="5" name="TextBox 4"/>
          <p:cNvSpPr txBox="1"/>
          <p:nvPr/>
        </p:nvSpPr>
        <p:spPr>
          <a:xfrm>
            <a:off x="457201" y="5927213"/>
            <a:ext cx="8305800" cy="646331"/>
          </a:xfrm>
          <a:prstGeom prst="rect">
            <a:avLst/>
          </a:prstGeom>
          <a:noFill/>
        </p:spPr>
        <p:txBody>
          <a:bodyPr wrap="square" rtlCol="0">
            <a:spAutoFit/>
          </a:bodyPr>
          <a:lstStyle/>
          <a:p>
            <a:r>
              <a:rPr lang="en-US" dirty="0"/>
              <a:t>People with mobility impairments can access electronic devices through the </a:t>
            </a:r>
            <a:r>
              <a:rPr lang="en-US" b="1" i="1" dirty="0" err="1"/>
              <a:t>Tecla</a:t>
            </a:r>
            <a:r>
              <a:rPr lang="en-US" dirty="0"/>
              <a:t> </a:t>
            </a:r>
            <a:r>
              <a:rPr lang="en-US" b="1" i="1" dirty="0"/>
              <a:t>Access Shield</a:t>
            </a:r>
          </a:p>
        </p:txBody>
      </p:sp>
    </p:spTree>
    <p:extLst>
      <p:ext uri="{BB962C8B-B14F-4D97-AF65-F5344CB8AC3E}">
        <p14:creationId xmlns:p14="http://schemas.microsoft.com/office/powerpoint/2010/main" val="31611056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685800"/>
            <a:ext cx="8229600" cy="1143000"/>
          </a:xfrm>
        </p:spPr>
        <p:txBody>
          <a:bodyPr/>
          <a:lstStyle/>
          <a:p>
            <a:r>
              <a:rPr lang="en-US" dirty="0" smtClean="0"/>
              <a:t>Ginger App</a:t>
            </a:r>
            <a:endParaRPr lang="en-US" dirty="0"/>
          </a:p>
        </p:txBody>
      </p:sp>
      <p:sp>
        <p:nvSpPr>
          <p:cNvPr id="3" name="Content Placeholder 2"/>
          <p:cNvSpPr>
            <a:spLocks noGrp="1"/>
          </p:cNvSpPr>
          <p:nvPr>
            <p:ph sz="half" idx="1"/>
          </p:nvPr>
        </p:nvSpPr>
        <p:spPr>
          <a:xfrm>
            <a:off x="457200" y="1524000"/>
            <a:ext cx="4038600" cy="4525963"/>
          </a:xfrm>
        </p:spPr>
        <p:txBody>
          <a:bodyPr/>
          <a:lstStyle/>
          <a:p>
            <a:r>
              <a:rPr lang="en-US" dirty="0" smtClean="0"/>
              <a:t>Free</a:t>
            </a:r>
          </a:p>
          <a:p>
            <a:r>
              <a:rPr lang="en-US" dirty="0" smtClean="0"/>
              <a:t>Grammar and Spell checker</a:t>
            </a:r>
          </a:p>
          <a:p>
            <a:r>
              <a:rPr lang="en-US" dirty="0" smtClean="0"/>
              <a:t>Personal Assistant</a:t>
            </a:r>
          </a:p>
          <a:p>
            <a:r>
              <a:rPr lang="en-US" dirty="0"/>
              <a:t>Use it to </a:t>
            </a:r>
            <a:r>
              <a:rPr lang="en-US" dirty="0" smtClean="0"/>
              <a:t>correct </a:t>
            </a:r>
            <a:r>
              <a:rPr lang="en-US" dirty="0"/>
              <a:t>text messages, </a:t>
            </a:r>
            <a:r>
              <a:rPr lang="en-US" dirty="0" err="1"/>
              <a:t>Whatsapp</a:t>
            </a:r>
            <a:r>
              <a:rPr lang="en-US" dirty="0"/>
              <a:t> messages, Gmail and Outlook emails, and even social media apps such as </a:t>
            </a:r>
            <a:r>
              <a:rPr lang="en-US" dirty="0" smtClean="0"/>
              <a:t>Facebook</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3" y="1981200"/>
            <a:ext cx="28098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663" y="671945"/>
            <a:ext cx="833005" cy="83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718" y="752475"/>
            <a:ext cx="6223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165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449263"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hlinkClick r:id="rId3"/>
              </a:rPr>
              <a:t>Pageonce</a:t>
            </a:r>
            <a:endParaRPr lang="en-US" smtClean="0"/>
          </a:p>
        </p:txBody>
      </p:sp>
      <p:sp>
        <p:nvSpPr>
          <p:cNvPr id="57347"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Free</a:t>
            </a:r>
          </a:p>
          <a:p>
            <a:pPr eaLnBrk="1" hangingPunct="1"/>
            <a:r>
              <a:rPr lang="en-US" dirty="0" smtClean="0"/>
              <a:t>Keep track of your cash and credit cards</a:t>
            </a:r>
          </a:p>
          <a:p>
            <a:pPr eaLnBrk="1" hangingPunct="1"/>
            <a:r>
              <a:rPr lang="en-US" dirty="0" smtClean="0"/>
              <a:t>Pay your bills</a:t>
            </a:r>
          </a:p>
          <a:p>
            <a:pPr eaLnBrk="1" hangingPunct="1"/>
            <a:r>
              <a:rPr lang="en-US" dirty="0" smtClean="0"/>
              <a:t>Real-time alerts and reminders about upcoming bills, overage charges, and suspicious transactions</a:t>
            </a:r>
          </a:p>
          <a:p>
            <a:pPr eaLnBrk="1" hangingPunct="1"/>
            <a:r>
              <a:rPr lang="en-US" dirty="0" smtClean="0"/>
              <a:t>Understand your debt</a:t>
            </a:r>
          </a:p>
          <a:p>
            <a:pPr eaLnBrk="1" hangingPunct="1"/>
            <a:endParaRPr lang="en-US" dirty="0" smtClean="0"/>
          </a:p>
        </p:txBody>
      </p:sp>
      <p:pic>
        <p:nvPicPr>
          <p:cNvPr id="57348" name="Picture 2" descr="C:\Users\mrust8\Pictures\apps\pageonc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850" y="744755"/>
            <a:ext cx="8001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mrust8\Pictures\apps\pageonce1.jpg"/>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5095875" y="3230563"/>
            <a:ext cx="1628775"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C:\Users\mrust8\Pictures\apps\pageonce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2950" y="1663700"/>
            <a:ext cx="1585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42382589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457200" y="11430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Key Ring</a:t>
            </a:r>
          </a:p>
        </p:txBody>
      </p:sp>
      <p:sp>
        <p:nvSpPr>
          <p:cNvPr id="62467" name="Content Placeholder 3"/>
          <p:cNvSpPr>
            <a:spLocks noGrp="1"/>
          </p:cNvSpPr>
          <p:nvPr>
            <p:ph sz="half" idx="2"/>
          </p:nvPr>
        </p:nvSpPr>
        <p:spPr bwMode="auto">
          <a:xfrm>
            <a:off x="4792663" y="1981200"/>
            <a:ext cx="4038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One Place to store all reward cards  </a:t>
            </a:r>
          </a:p>
          <a:p>
            <a:pPr eaLnBrk="1" hangingPunct="1"/>
            <a:r>
              <a:rPr lang="en-US" dirty="0" smtClean="0"/>
              <a:t>Organized</a:t>
            </a:r>
          </a:p>
          <a:p>
            <a:pPr eaLnBrk="1" hangingPunct="1"/>
            <a:r>
              <a:rPr lang="en-US" dirty="0" smtClean="0"/>
              <a:t>Android &amp; Apple version</a:t>
            </a:r>
          </a:p>
          <a:p>
            <a:pPr eaLnBrk="1" hangingPunct="1"/>
            <a:r>
              <a:rPr lang="en-US" dirty="0" smtClean="0">
                <a:hlinkClick r:id="rId3"/>
              </a:rPr>
              <a:t>www.keyringapp.com</a:t>
            </a:r>
            <a:r>
              <a:rPr lang="en-US" dirty="0" smtClean="0"/>
              <a:t> </a:t>
            </a:r>
          </a:p>
          <a:p>
            <a:pPr eaLnBrk="1" hangingPunct="1"/>
            <a:r>
              <a:rPr lang="en-US" b="1" dirty="0" smtClean="0"/>
              <a:t>Free!</a:t>
            </a:r>
          </a:p>
          <a:p>
            <a:pPr eaLnBrk="1" hangingPunct="1"/>
            <a:endParaRPr lang="en-US" dirty="0" smtClean="0"/>
          </a:p>
        </p:txBody>
      </p:sp>
      <p:pic>
        <p:nvPicPr>
          <p:cNvPr id="62468"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450" y="5667375"/>
            <a:ext cx="13160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2590800"/>
            <a:ext cx="40941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07400" y="78786"/>
            <a:ext cx="5429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4280108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457200" y="8382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Bump</a:t>
            </a:r>
          </a:p>
        </p:txBody>
      </p:sp>
      <p:pic>
        <p:nvPicPr>
          <p:cNvPr id="61443"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5815012" y="885825"/>
            <a:ext cx="738188"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ontent Placeholder 3"/>
          <p:cNvSpPr>
            <a:spLocks noGrp="1"/>
          </p:cNvSpPr>
          <p:nvPr>
            <p:ph sz="half" idx="2"/>
          </p:nvPr>
        </p:nvSpPr>
        <p:spPr bwMode="auto">
          <a:xfrm>
            <a:off x="4356100" y="1911350"/>
            <a:ext cx="44688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Use Bump™ to share contact information and photos by simply bumping two phones together. </a:t>
            </a:r>
          </a:p>
          <a:p>
            <a:pPr eaLnBrk="1" hangingPunct="1"/>
            <a:r>
              <a:rPr lang="en-US" dirty="0" smtClean="0"/>
              <a:t>Just open Bump, hold your phones, and </a:t>
            </a:r>
            <a:r>
              <a:rPr lang="en-US" b="1" i="1" dirty="0" smtClean="0"/>
              <a:t>gently</a:t>
            </a:r>
            <a:r>
              <a:rPr lang="en-US" dirty="0" smtClean="0"/>
              <a:t> bump your hands together </a:t>
            </a:r>
          </a:p>
          <a:p>
            <a:pPr eaLnBrk="1" hangingPunct="1"/>
            <a:r>
              <a:rPr lang="en-US" b="1" dirty="0" smtClean="0"/>
              <a:t>Free!</a:t>
            </a:r>
          </a:p>
        </p:txBody>
      </p:sp>
      <p:pic>
        <p:nvPicPr>
          <p:cNvPr id="61445" name="Picture 6">
            <a:hlinkClick r:id="rId4"/>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213" y="2057400"/>
            <a:ext cx="2646362"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9"/>
          <p:cNvSpPr txBox="1">
            <a:spLocks noChangeArrowheads="1"/>
          </p:cNvSpPr>
          <p:nvPr/>
        </p:nvSpPr>
        <p:spPr bwMode="auto">
          <a:xfrm>
            <a:off x="152400" y="5961063"/>
            <a:ext cx="3359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atin typeface="Arial" pitchFamily="34" charset="0"/>
                <a:cs typeface="Arial" pitchFamily="34" charset="0"/>
                <a:hlinkClick r:id="rId6"/>
              </a:rPr>
              <a:t>Demo</a:t>
            </a:r>
            <a:endParaRPr lang="en-US">
              <a:latin typeface="Arial" pitchFamily="34" charset="0"/>
              <a:cs typeface="Arial" pitchFamily="34" charset="0"/>
            </a:endParaRPr>
          </a:p>
        </p:txBody>
      </p:sp>
      <p:pic>
        <p:nvPicPr>
          <p:cNvPr id="6247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48675" y="78786"/>
            <a:ext cx="5429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17702056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57188" y="838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Dragon Dictation</a:t>
            </a:r>
          </a:p>
        </p:txBody>
      </p:sp>
      <p:sp>
        <p:nvSpPr>
          <p:cNvPr id="41987" name="Content Placeholder 3"/>
          <p:cNvSpPr>
            <a:spLocks noGrp="1"/>
          </p:cNvSpPr>
          <p:nvPr>
            <p:ph sz="half" idx="2"/>
          </p:nvPr>
        </p:nvSpPr>
        <p:spPr bwMode="auto">
          <a:xfrm>
            <a:off x="4800600" y="181292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en-US" sz="2400" dirty="0" smtClean="0"/>
              <a:t>Voice Recognition </a:t>
            </a:r>
          </a:p>
          <a:p>
            <a:pPr eaLnBrk="1" hangingPunct="1">
              <a:buFont typeface="Wingdings" pitchFamily="2" charset="2"/>
              <a:buChar char="§"/>
            </a:pPr>
            <a:r>
              <a:rPr lang="en-US" sz="2400" dirty="0" smtClean="0"/>
              <a:t>Free</a:t>
            </a:r>
          </a:p>
          <a:p>
            <a:pPr eaLnBrk="1" hangingPunct="1">
              <a:buFont typeface="Wingdings" pitchFamily="2" charset="2"/>
              <a:buChar char="§"/>
            </a:pPr>
            <a:r>
              <a:rPr lang="en-US" sz="2400" dirty="0" smtClean="0"/>
              <a:t>Dictate notes, emails, Twitter, and Facebook</a:t>
            </a:r>
          </a:p>
          <a:p>
            <a:pPr eaLnBrk="1" hangingPunct="1">
              <a:buFont typeface="Wingdings" pitchFamily="2" charset="2"/>
              <a:buChar char="§"/>
            </a:pPr>
            <a:r>
              <a:rPr lang="en-US" sz="2400" dirty="0" smtClean="0"/>
              <a:t>Supports many languages</a:t>
            </a:r>
          </a:p>
          <a:p>
            <a:pPr eaLnBrk="1" hangingPunct="1">
              <a:buFont typeface="Wingdings" pitchFamily="2" charset="2"/>
              <a:buChar char="§"/>
            </a:pPr>
            <a:r>
              <a:rPr lang="en-US" sz="2400" dirty="0" smtClean="0"/>
              <a:t>Cut, Copy, Paste</a:t>
            </a:r>
          </a:p>
          <a:p>
            <a:pPr eaLnBrk="1" hangingPunct="1">
              <a:buFont typeface="Wingdings" pitchFamily="2" charset="2"/>
              <a:buChar char="§"/>
            </a:pPr>
            <a:r>
              <a:rPr lang="en-US" sz="2400" dirty="0" smtClean="0"/>
              <a:t>Android</a:t>
            </a:r>
          </a:p>
          <a:p>
            <a:pPr lvl="1" eaLnBrk="1" hangingPunct="1">
              <a:buFont typeface="Wingdings" pitchFamily="2" charset="2"/>
              <a:buChar char="§"/>
            </a:pPr>
            <a:r>
              <a:rPr lang="en-US" sz="2000" dirty="0" smtClean="0"/>
              <a:t>Dragon Go!</a:t>
            </a:r>
          </a:p>
          <a:p>
            <a:pPr lvl="1" eaLnBrk="1" hangingPunct="1">
              <a:buFont typeface="Wingdings" pitchFamily="2" charset="2"/>
              <a:buChar char="§"/>
            </a:pPr>
            <a:r>
              <a:rPr lang="en-US" sz="2000" dirty="0" smtClean="0"/>
              <a:t>Dragon Hands Free Assistant</a:t>
            </a:r>
          </a:p>
        </p:txBody>
      </p:sp>
      <p:pic>
        <p:nvPicPr>
          <p:cNvPr id="41988" name="Picture 2" descr="C:\Users\mrust8\Pictures\apps\drag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3113" y="685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descr="C:\Users\mrust8\Pictures\apps\dragon1.jpg">
            <a:hlinkClick r:id="rId4"/>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bwMode="auto">
          <a:xfrm>
            <a:off x="357188" y="1738313"/>
            <a:ext cx="2092325"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C:\Users\mrust8\Pictures\apps\dragon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3048000"/>
            <a:ext cx="1905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3038" y="71855"/>
            <a:ext cx="536575" cy="7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3995631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5613" y="7620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err="1" smtClean="0"/>
              <a:t>AudioNote</a:t>
            </a:r>
            <a:endParaRPr lang="en-US" sz="4000" dirty="0" smtClean="0"/>
          </a:p>
        </p:txBody>
      </p:sp>
      <p:sp>
        <p:nvSpPr>
          <p:cNvPr id="44035"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44036" name="Content Placeholder 3"/>
          <p:cNvSpPr>
            <a:spLocks noGrp="1"/>
          </p:cNvSpPr>
          <p:nvPr>
            <p:ph sz="half" idx="2"/>
          </p:nvPr>
        </p:nvSpPr>
        <p:spPr bwMode="auto">
          <a:xfrm>
            <a:off x="4646613" y="18288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sz="2000" dirty="0" smtClean="0"/>
              <a:t>Records your notes, meetings or lectures</a:t>
            </a:r>
          </a:p>
          <a:p>
            <a:pPr eaLnBrk="1" hangingPunct="1">
              <a:spcBef>
                <a:spcPts val="0"/>
              </a:spcBef>
            </a:pPr>
            <a:endParaRPr lang="en-US" sz="2000" dirty="0" smtClean="0"/>
          </a:p>
          <a:p>
            <a:pPr eaLnBrk="1" hangingPunct="1">
              <a:spcBef>
                <a:spcPts val="0"/>
              </a:spcBef>
            </a:pPr>
            <a:r>
              <a:rPr lang="en-US" sz="2000" dirty="0" smtClean="0"/>
              <a:t>Can take notes by typing, stylus, or drawing</a:t>
            </a:r>
          </a:p>
          <a:p>
            <a:pPr eaLnBrk="1" hangingPunct="1">
              <a:spcBef>
                <a:spcPts val="0"/>
              </a:spcBef>
            </a:pPr>
            <a:endParaRPr lang="en-US" sz="2000" dirty="0" smtClean="0"/>
          </a:p>
          <a:p>
            <a:pPr eaLnBrk="1" hangingPunct="1">
              <a:spcBef>
                <a:spcPts val="0"/>
              </a:spcBef>
            </a:pPr>
            <a:r>
              <a:rPr lang="en-US" sz="2000" dirty="0" smtClean="0"/>
              <a:t>Time stamps so you can go directly to where you want to hear</a:t>
            </a:r>
          </a:p>
          <a:p>
            <a:pPr eaLnBrk="1" hangingPunct="1">
              <a:spcBef>
                <a:spcPts val="0"/>
              </a:spcBef>
            </a:pPr>
            <a:endParaRPr lang="en-US" sz="2000" dirty="0" smtClean="0"/>
          </a:p>
          <a:p>
            <a:pPr eaLnBrk="1" hangingPunct="1">
              <a:spcBef>
                <a:spcPts val="0"/>
              </a:spcBef>
            </a:pPr>
            <a:r>
              <a:rPr lang="en-US" sz="2000" dirty="0" smtClean="0"/>
              <a:t>Highlights notes when read back</a:t>
            </a:r>
          </a:p>
          <a:p>
            <a:pPr eaLnBrk="1" hangingPunct="1">
              <a:spcBef>
                <a:spcPts val="0"/>
              </a:spcBef>
            </a:pPr>
            <a:endParaRPr lang="en-US" sz="2000" dirty="0" smtClean="0"/>
          </a:p>
          <a:p>
            <a:pPr eaLnBrk="1" hangingPunct="1">
              <a:spcBef>
                <a:spcPts val="0"/>
              </a:spcBef>
            </a:pPr>
            <a:r>
              <a:rPr lang="en-US" sz="2000" dirty="0" smtClean="0"/>
              <a:t>$4.99</a:t>
            </a:r>
            <a:endParaRPr lang="en-US" sz="1800" dirty="0" smtClean="0"/>
          </a:p>
        </p:txBody>
      </p:sp>
      <p:pic>
        <p:nvPicPr>
          <p:cNvPr id="43013" name="Picture 3"/>
          <p:cNvPicPr>
            <a:picLocks noChangeAspect="1" noChangeArrowheads="1"/>
          </p:cNvPicPr>
          <p:nvPr/>
        </p:nvPicPr>
        <p:blipFill>
          <a:blip r:embed="rId3"/>
          <a:srcRect/>
          <a:stretch>
            <a:fillRect/>
          </a:stretch>
        </p:blipFill>
        <p:spPr bwMode="auto">
          <a:xfrm>
            <a:off x="838200" y="1782763"/>
            <a:ext cx="342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038" name="Picture 5" descr="C:\Users\mrust8\Pictures\apps\Audiono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7715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8512" y="112854"/>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23042143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bwMode="auto">
          <a:xfrm>
            <a:off x="457200" y="8588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smtClean="0"/>
              <a:t>FBReader TTS+ Plugin</a:t>
            </a:r>
          </a:p>
        </p:txBody>
      </p:sp>
      <p:sp>
        <p:nvSpPr>
          <p:cNvPr id="49155" name="Content Placeholder 5"/>
          <p:cNvSpPr>
            <a:spLocks noGrp="1"/>
          </p:cNvSpPr>
          <p:nvPr>
            <p:ph sz="half" idx="2"/>
          </p:nvPr>
        </p:nvSpPr>
        <p:spPr bwMode="auto">
          <a:xfrm>
            <a:off x="4648200" y="2001838"/>
            <a:ext cx="40386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Free</a:t>
            </a:r>
          </a:p>
          <a:p>
            <a:pPr eaLnBrk="1" hangingPunct="1"/>
            <a:r>
              <a:rPr lang="en-US" sz="2400" dirty="0" smtClean="0"/>
              <a:t>eBook Reader</a:t>
            </a:r>
          </a:p>
          <a:p>
            <a:pPr eaLnBrk="1" hangingPunct="1"/>
            <a:r>
              <a:rPr lang="en-US" sz="2400" dirty="0" smtClean="0"/>
              <a:t>Text-To-Speech plugin for </a:t>
            </a:r>
            <a:r>
              <a:rPr lang="en-US" sz="2400" dirty="0" err="1" smtClean="0"/>
              <a:t>FBReader</a:t>
            </a:r>
            <a:r>
              <a:rPr lang="en-US" sz="2400" dirty="0" smtClean="0"/>
              <a:t> for Android</a:t>
            </a:r>
          </a:p>
          <a:p>
            <a:pPr eaLnBrk="1" hangingPunct="1"/>
            <a:r>
              <a:rPr lang="en-US" sz="2400" dirty="0" smtClean="0"/>
              <a:t>Can highlight whole sentences or paragraphs</a:t>
            </a:r>
          </a:p>
          <a:p>
            <a:pPr eaLnBrk="1" hangingPunct="1"/>
            <a:r>
              <a:rPr lang="en-US" sz="2400" dirty="0" smtClean="0"/>
              <a:t>Change settings for voice and download voices</a:t>
            </a:r>
          </a:p>
        </p:txBody>
      </p:sp>
      <p:pic>
        <p:nvPicPr>
          <p:cNvPr id="49156" name="Picture 2" descr="C:\Users\mrust8\Pictures\apps\fbreader tts plugi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858838"/>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Users\mrust8\Pictures\apps\fbreader1.jp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2667000" y="3352800"/>
            <a:ext cx="1752600" cy="292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C:\Users\mrust8\Pictures\apps\fbreader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038" y="1762125"/>
            <a:ext cx="16859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8511" y="98577"/>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3264001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Perfect OCR</a:t>
            </a:r>
          </a:p>
        </p:txBody>
      </p:sp>
      <p:sp>
        <p:nvSpPr>
          <p:cNvPr id="55299" name="Text Placeholder 4"/>
          <p:cNvSpPr>
            <a:spLocks noGrp="1"/>
          </p:cNvSpPr>
          <p:nvPr>
            <p:ph type="body" idx="1"/>
          </p:nvPr>
        </p:nvSpPr>
        <p:spPr bwMode="auto">
          <a:xfrm>
            <a:off x="481013" y="1787525"/>
            <a:ext cx="4040187"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smtClean="0"/>
          </a:p>
        </p:txBody>
      </p:sp>
      <p:sp>
        <p:nvSpPr>
          <p:cNvPr id="27652" name="Content Placeholder 5"/>
          <p:cNvSpPr>
            <a:spLocks noGrp="1"/>
          </p:cNvSpPr>
          <p:nvPr>
            <p:ph sz="half" idx="2"/>
          </p:nvPr>
        </p:nvSpPr>
        <p:spPr>
          <a:xfrm>
            <a:off x="476250" y="2463800"/>
            <a:ext cx="4040188" cy="3951288"/>
          </a:xfrm>
        </p:spPr>
        <p:txBody>
          <a:bodyPr/>
          <a:lstStyle/>
          <a:p>
            <a:pPr marL="0" indent="0">
              <a:buFont typeface="Arial" pitchFamily="34" charset="0"/>
              <a:buNone/>
              <a:defRPr/>
            </a:pPr>
            <a:endParaRPr lang="en-US" dirty="0" smtClean="0">
              <a:cs typeface="ＭＳ Ｐゴシック" charset="0"/>
            </a:endParaRPr>
          </a:p>
          <a:p>
            <a:pPr>
              <a:defRPr/>
            </a:pPr>
            <a:endParaRPr lang="en-US" dirty="0" smtClean="0">
              <a:cs typeface="ＭＳ Ｐゴシック" charset="0"/>
            </a:endParaRPr>
          </a:p>
        </p:txBody>
      </p:sp>
      <p:sp>
        <p:nvSpPr>
          <p:cNvPr id="55301" name="Text Placeholder 6"/>
          <p:cNvSpPr>
            <a:spLocks noGrp="1"/>
          </p:cNvSpPr>
          <p:nvPr>
            <p:ph type="body" sz="quarter" idx="3"/>
          </p:nvPr>
        </p:nvSpPr>
        <p:spPr bwMode="auto">
          <a:xfrm>
            <a:off x="4645025" y="1787525"/>
            <a:ext cx="4041775"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mtClean="0"/>
              <a:t> </a:t>
            </a:r>
          </a:p>
        </p:txBody>
      </p:sp>
      <p:sp>
        <p:nvSpPr>
          <p:cNvPr id="55302" name="Content Placeholder 7"/>
          <p:cNvSpPr>
            <a:spLocks noGrp="1"/>
          </p:cNvSpPr>
          <p:nvPr>
            <p:ph sz="quarter" idx="4"/>
          </p:nvPr>
        </p:nvSpPr>
        <p:spPr bwMode="auto">
          <a:xfrm>
            <a:off x="4608513" y="2138363"/>
            <a:ext cx="4041775" cy="395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$3.99</a:t>
            </a:r>
          </a:p>
          <a:p>
            <a:r>
              <a:rPr lang="en-US" smtClean="0"/>
              <a:t>Uses the built in camera to scan documents</a:t>
            </a:r>
          </a:p>
          <a:p>
            <a:r>
              <a:rPr lang="en-US" smtClean="0"/>
              <a:t>Edit, copy, store, email documents</a:t>
            </a:r>
          </a:p>
          <a:p>
            <a:r>
              <a:rPr lang="en-US" smtClean="0"/>
              <a:t>Upload to online storage is as Evernote</a:t>
            </a:r>
          </a:p>
          <a:p>
            <a:r>
              <a:rPr lang="en-US" smtClean="0"/>
              <a:t>Does take practice for picture</a:t>
            </a:r>
          </a:p>
        </p:txBody>
      </p:sp>
      <p:pic>
        <p:nvPicPr>
          <p:cNvPr id="55303" name="Picture 2" descr="http://images.appshopper.com/icons/363/09538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7600" y="18288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152400"/>
            <a:ext cx="536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8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013" y="1766888"/>
            <a:ext cx="21097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8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9063" y="3074988"/>
            <a:ext cx="21336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16391825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iHomework</a:t>
            </a:r>
            <a:endParaRPr lang="en-US" dirty="0"/>
          </a:p>
        </p:txBody>
      </p:sp>
      <p:sp>
        <p:nvSpPr>
          <p:cNvPr id="4" name="Content Placeholder 3"/>
          <p:cNvSpPr>
            <a:spLocks noGrp="1"/>
          </p:cNvSpPr>
          <p:nvPr>
            <p:ph sz="half" idx="2"/>
          </p:nvPr>
        </p:nvSpPr>
        <p:spPr>
          <a:xfrm>
            <a:off x="4648200" y="1676400"/>
            <a:ext cx="4038600" cy="4449763"/>
          </a:xfrm>
        </p:spPr>
        <p:txBody>
          <a:bodyPr>
            <a:normAutofit/>
          </a:bodyPr>
          <a:lstStyle/>
          <a:p>
            <a:r>
              <a:rPr lang="en-US" sz="2400" dirty="0"/>
              <a:t>Keep up-to-date with your school work, grades, to-do's, teacher's </a:t>
            </a:r>
            <a:r>
              <a:rPr lang="en-US" sz="2400" dirty="0" smtClean="0"/>
              <a:t>information</a:t>
            </a:r>
            <a:endParaRPr lang="en-US" sz="2400" dirty="0"/>
          </a:p>
          <a:p>
            <a:endParaRPr lang="en-US" sz="2400" dirty="0" smtClean="0"/>
          </a:p>
          <a:p>
            <a:r>
              <a:rPr lang="en-US" sz="2400" dirty="0"/>
              <a:t>S</a:t>
            </a:r>
            <a:r>
              <a:rPr lang="en-US" sz="2400" dirty="0" smtClean="0"/>
              <a:t>chool </a:t>
            </a:r>
            <a:r>
              <a:rPr lang="en-US" sz="2400" dirty="0"/>
              <a:t>organizer that can be with you anywhere you go, whether that be on your iPhone/iPod touch, iPad, or </a:t>
            </a:r>
            <a:r>
              <a:rPr lang="en-US" sz="2400" dirty="0" smtClean="0"/>
              <a:t>Mac</a:t>
            </a:r>
            <a:endParaRPr lang="en-US" sz="2400" dirty="0"/>
          </a:p>
          <a:p>
            <a:endParaRPr lang="en-US" sz="2400" dirty="0"/>
          </a:p>
        </p:txBody>
      </p:sp>
      <p:pic>
        <p:nvPicPr>
          <p:cNvPr id="12290" name="Picture 2" descr="C:\Users\mrust8\Pictures\apps\ihomewor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0" y="705643"/>
            <a:ext cx="690563" cy="69056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rust8\Pictures\apps\mzl_daxwkqhu_480x480-75.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6202" y="82125"/>
            <a:ext cx="5365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4273863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417507" y="838200"/>
            <a:ext cx="7010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smtClean="0"/>
              <a:t>Tools for Life Mission</a:t>
            </a:r>
          </a:p>
        </p:txBody>
      </p:sp>
      <p:sp>
        <p:nvSpPr>
          <p:cNvPr id="18435" name="Rectangle 3"/>
          <p:cNvSpPr>
            <a:spLocks noGrp="1" noChangeArrowheads="1"/>
          </p:cNvSpPr>
          <p:nvPr>
            <p:ph type="body" idx="1"/>
          </p:nvPr>
        </p:nvSpPr>
        <p:spPr bwMode="auto">
          <a:xfrm>
            <a:off x="267102" y="2209800"/>
            <a:ext cx="4685898" cy="4070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0"/>
              </a:spcBef>
              <a:buFont typeface="Wingdings" pitchFamily="2" charset="2"/>
              <a:buNone/>
            </a:pPr>
            <a:r>
              <a:rPr lang="en-US" sz="2400" dirty="0" smtClean="0"/>
              <a:t>We’re </a:t>
            </a:r>
            <a:r>
              <a:rPr lang="en-US" sz="2400" dirty="0"/>
              <a:t>here to </a:t>
            </a:r>
            <a:r>
              <a:rPr lang="en-US" sz="2400" dirty="0" smtClean="0"/>
              <a:t>help </a:t>
            </a:r>
            <a:r>
              <a:rPr lang="en-US" sz="2400" dirty="0"/>
              <a:t>Georgians with disabilities </a:t>
            </a:r>
            <a:r>
              <a:rPr lang="en-US" sz="2400" dirty="0" smtClean="0"/>
              <a:t>gain access to and acquisition of assistive technology devices and assistive technology services so they can live, learn, work, and play independently in the communities of their choice.</a:t>
            </a:r>
          </a:p>
        </p:txBody>
      </p:sp>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438400"/>
            <a:ext cx="3771536" cy="2513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457200" y="962025"/>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Reminders </a:t>
            </a:r>
          </a:p>
        </p:txBody>
      </p:sp>
      <p:sp>
        <p:nvSpPr>
          <p:cNvPr id="60419" name="Content Placeholder 7"/>
          <p:cNvSpPr>
            <a:spLocks noGrp="1"/>
          </p:cNvSpPr>
          <p:nvPr>
            <p:ph sz="half" idx="2"/>
          </p:nvPr>
        </p:nvSpPr>
        <p:spPr bwMode="auto">
          <a:xfrm>
            <a:off x="4267198" y="2209800"/>
            <a:ext cx="4691064" cy="39660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Built-in App</a:t>
            </a:r>
          </a:p>
          <a:p>
            <a:pPr eaLnBrk="1" hangingPunct="1"/>
            <a:r>
              <a:rPr lang="en-US" dirty="0" smtClean="0"/>
              <a:t>Works with </a:t>
            </a:r>
            <a:r>
              <a:rPr lang="en-US" dirty="0" err="1" smtClean="0"/>
              <a:t>VoiceOver</a:t>
            </a:r>
            <a:endParaRPr lang="en-US" dirty="0" smtClean="0"/>
          </a:p>
          <a:p>
            <a:pPr eaLnBrk="1" hangingPunct="1"/>
            <a:r>
              <a:rPr lang="en-US" dirty="0" smtClean="0"/>
              <a:t>Organize your reminders</a:t>
            </a:r>
          </a:p>
          <a:p>
            <a:pPr eaLnBrk="1" hangingPunct="1"/>
            <a:r>
              <a:rPr lang="en-US" dirty="0" err="1" smtClean="0"/>
              <a:t>Siri</a:t>
            </a:r>
            <a:r>
              <a:rPr lang="en-US" dirty="0" smtClean="0"/>
              <a:t> if have iPhone 4s or 5</a:t>
            </a:r>
          </a:p>
          <a:p>
            <a:pPr eaLnBrk="1" hangingPunct="1"/>
            <a:r>
              <a:rPr lang="en-US" dirty="0" smtClean="0"/>
              <a:t>The new </a:t>
            </a:r>
            <a:r>
              <a:rPr lang="en-US" dirty="0" err="1" smtClean="0"/>
              <a:t>iPad</a:t>
            </a:r>
            <a:endParaRPr lang="en-US" dirty="0" smtClean="0"/>
          </a:p>
        </p:txBody>
      </p:sp>
      <p:pic>
        <p:nvPicPr>
          <p:cNvPr id="60420" name="Picture 2" descr="C:\Users\mrust8\Pictures\apps\reminders_ic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5100" y="96202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descr="C:\Users\mrust8\Pictures\apps\reminders_hero.jp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304800" y="2063750"/>
            <a:ext cx="4038600" cy="431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5337" y="152400"/>
            <a:ext cx="5429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3307906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515365" y="761214"/>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err="1" smtClean="0"/>
              <a:t>MyScript</a:t>
            </a:r>
            <a:r>
              <a:rPr lang="en-US" sz="3600" dirty="0" smtClean="0"/>
              <a:t> Calculator</a:t>
            </a:r>
          </a:p>
        </p:txBody>
      </p:sp>
      <p:sp>
        <p:nvSpPr>
          <p:cNvPr id="44035" name="Content Placeholder 4"/>
          <p:cNvSpPr>
            <a:spLocks noGrp="1"/>
          </p:cNvSpPr>
          <p:nvPr>
            <p:ph sz="half" idx="2"/>
          </p:nvPr>
        </p:nvSpPr>
        <p:spPr bwMode="auto">
          <a:xfrm>
            <a:off x="4682012" y="19050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smtClean="0"/>
              <a:t>Use your handwriting to write any arithmetic formula</a:t>
            </a:r>
          </a:p>
          <a:p>
            <a:r>
              <a:rPr lang="en-US" sz="2000" dirty="0" smtClean="0"/>
              <a:t>Write and calculate mathematical expressions in  with no keyboard</a:t>
            </a:r>
          </a:p>
          <a:p>
            <a:r>
              <a:rPr lang="en-US" sz="2000" dirty="0" smtClean="0"/>
              <a:t>Scratch-out gestures to easily delete symbols and numbers</a:t>
            </a:r>
          </a:p>
          <a:p>
            <a:r>
              <a:rPr lang="en-US" sz="2000" dirty="0" smtClean="0"/>
              <a:t>Portrait and landscape operation</a:t>
            </a:r>
          </a:p>
          <a:p>
            <a:r>
              <a:rPr lang="en-US" sz="2000" dirty="0" smtClean="0"/>
              <a:t>Redo and undo functions</a:t>
            </a:r>
          </a:p>
          <a:p>
            <a:endParaRPr lang="en-US" sz="2000" dirty="0" smtClean="0"/>
          </a:p>
        </p:txBody>
      </p:sp>
      <p:pic>
        <p:nvPicPr>
          <p:cNvPr id="4403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69981"/>
            <a:ext cx="536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4" descr="C:\Users\mrust8\Pictures\apps\myscrip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0" y="838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C:\Users\mrust8\Pictures\apps\myscrip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75" y="2133600"/>
            <a:ext cx="3987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sp>
        <p:nvSpPr>
          <p:cNvPr id="2" name="Content Placeholder 1"/>
          <p:cNvSpPr>
            <a:spLocks noGrp="1"/>
          </p:cNvSpPr>
          <p:nvPr>
            <p:ph sz="half" idx="1"/>
          </p:nvPr>
        </p:nvSpPr>
        <p:spPr/>
        <p:txBody>
          <a:bodyPr/>
          <a:lstStyle/>
          <a:p>
            <a:endParaRPr 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3628389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34" y="642969"/>
            <a:ext cx="8229600" cy="1143000"/>
          </a:xfrm>
        </p:spPr>
        <p:txBody>
          <a:bodyPr/>
          <a:lstStyle/>
          <a:p>
            <a:r>
              <a:rPr lang="en-US" sz="3600" b="1" dirty="0"/>
              <a:t>Money Counter Calculator</a:t>
            </a:r>
            <a:endParaRPr lang="en-US" sz="3600" dirty="0"/>
          </a:p>
        </p:txBody>
      </p:sp>
      <p:sp>
        <p:nvSpPr>
          <p:cNvPr id="10" name="Content Placeholder 9"/>
          <p:cNvSpPr>
            <a:spLocks noGrp="1"/>
          </p:cNvSpPr>
          <p:nvPr>
            <p:ph sz="half" idx="1"/>
          </p:nvPr>
        </p:nvSpPr>
        <p:spPr>
          <a:xfrm>
            <a:off x="457200" y="2082397"/>
            <a:ext cx="4038600" cy="4525963"/>
          </a:xfrm>
        </p:spPr>
        <p:txBody>
          <a:bodyPr/>
          <a:lstStyle/>
          <a:p>
            <a:r>
              <a:rPr lang="en-US" dirty="0" err="1" smtClean="0"/>
              <a:t>iPad</a:t>
            </a:r>
            <a:r>
              <a:rPr lang="en-US" dirty="0" smtClean="0"/>
              <a:t> only</a:t>
            </a:r>
          </a:p>
          <a:p>
            <a:r>
              <a:rPr lang="en-US" dirty="0" smtClean="0"/>
              <a:t>Enter amount of coins and dollars and total is provided</a:t>
            </a:r>
          </a:p>
          <a:p>
            <a:r>
              <a:rPr lang="en-US" dirty="0"/>
              <a:t>Free</a:t>
            </a:r>
          </a:p>
          <a:p>
            <a:endParaRPr lang="en-US" dirty="0"/>
          </a:p>
        </p:txBody>
      </p:sp>
      <p:sp>
        <p:nvSpPr>
          <p:cNvPr id="11" name="Content Placeholder 10"/>
          <p:cNvSpPr>
            <a:spLocks noGrp="1"/>
          </p:cNvSpPr>
          <p:nvPr>
            <p:ph sz="half" idx="2"/>
          </p:nvPr>
        </p:nvSpPr>
        <p:spPr/>
        <p:txBody>
          <a:bodyPr/>
          <a:lstStyle/>
          <a:p>
            <a:endParaRPr lang="en-US" dirty="0"/>
          </a:p>
        </p:txBody>
      </p:sp>
      <p:pic>
        <p:nvPicPr>
          <p:cNvPr id="2050" name="Picture 2" descr="iPad Screenshot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2299475"/>
            <a:ext cx="2870016" cy="3826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8511" y="139700"/>
            <a:ext cx="5365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descr="data:image/jpeg;base64,/9j/4AAQSkZJRgABAQAAAQABAAD/2wCEAAkGBhQSEBUUEhQUFBQWFhQYGBgXGBcYFxcUFhgXFxUUFxUXHCYeFxokIBUZHy8gIycqLCwsFR4xNTAqNSYrLCkBCQoKDgwOGA8PGiwcHCQsLCwsKSwsLCw0KSwpKSwpLCkpKSwpKSwpKSksLDUpKSkpLCwsLCwsKTIpKSwpKSkpLP/AABEIAIwAjAMBIgACEQEDEQH/xAAbAAACAwEBAQAAAAAAAAAAAAAEBQIDBgcBAP/EAD8QAAIBAgIFBwkHBAIDAAAAAAECAwARBCEFEjFBUQYTYXGh0fAiI1JTcoGRkrEHFTJCssHxJDNz4RQWQ2KC/8QAGgEAAgMBAQAAAAAAAAAAAAAAAQIAAwQFBv/EACMRAAICAgICAgMBAAAAAAAAAAABAhEDIRIxBEEiUWFxkSP/2gAMAwEAAhEDEQA/AOzk1Q+I4V5iJd1KcbpAowAAOV871jcm3SNCj7YyMx419zh40l++W4L299fffLcF7e+hxkPod84a9Eh40kXTDcB299WLpY8B299DhIlDjnOmvQ9JxpY8F7e+vDphuC9vfU4SJQ6D17r0kGmm4L299S++WtsXt76HCYKHWtUg1I/vtvRXt769++29Fe3vqcJEoea1ehqQff7eivb3179/t6K9vfU4SBRoA1TD1m/+xP6K9vfUv+xP6K9vfTqMkK4mlBr29URPcA8QD8auvVsZWVNCaV7k0h01J5wez+5pyzVnNPyecHsj6msWGVzNjWijnq+56gzNXnOZ1tFoYrPVyTUtWTOiFkoWMkGl6hI2VDmWotiKFhouEtSM1BPLXyy0bBQcJanztBK9SMtCw0WvLXgloNp6Mw2jJXF1Q24nL60VYjpdnwevjNUpdEzJmUPuIPZQDTbRs/ii9EVPo6Lhm8hfZX6CiFahMIfIX2V+gq8GskZ7KWhK5rK8ppbSj2R9W7q1Dmsbysl88B/6L9WrL40rmbWtAYlqQm7PBpeJqks+W25rpWLQxjkvaiDNS+B/HQKt5zx10rY6iGc7VbTZdNDGe1UvN09NSyUGLNn1VPnLUvWWrWkqWCg1Zq9eaghNUWl21LDRquT+jVKmdxcC+qP3rR5/mFuH8bqVaNjvhiFsDqAC+y/TbO2VqvkxDPus+d1vcAjptn/utaVI5spcnZdIQouSWTfxXiRbaOI3W+K3TuhtdCyfiAJBH5ha9j191CStOSSE3kHyjkDlcLnkOOVOIcSOaCXIZVS44gCwOW4jP30XsCdbQdo6cNEhHor9BRYas7yexHlypuV2t8b0/BrjS+MnE09qxM5rE8sP74/xj6tWjhx+rk2Y7RWT5Z4gGcapB82uW/a1ZPDneQ3NaErT2OVWxy7Os0De52+6r45Lm/1+ArsNiJDeI5cat16ogIt3cKiT48ddJZbxJTSWpnguSuIxEPOxhSCbAa1iwGRIvYADrqrk5gRPi443/CSSRxABJX32t8a2eG5SNJpDEYArzSLFaJlya+rcsOAs1xb1dW44p7ZmzZHF0jE6V0JNhtUzKF1ibEMCCQLnMb6C525t8B3caqxekMS2tBiJnk5uQ3D2JDoStwbXF8/caYaE5UnBpIUiSR21dVm/La9xcZkbMrjZQaV0NFy43VsY6L5JYmXPm9RbZGTL36ttbsqPKHR2Hw0eqMSsmI1hdFtbVORyF7HfmaCM+ktI/mkKH8sY1I+onK/vJphByAhwyh8biI4RnkpFz7229QBp+K9bKnOSfydfgdcldJrLAFYjyRqMDl1Gw4jO9E4iGZNYRKurcWdmFlUncm1iL9FcxwemmglLwtexI2HVdQTa422O3iL1rsJ9osDLqzBorqQctYXO8EbB3VZGV9mfJjadro10MIiQWubfFmO/pJNLcVLFAxfW1SqszqL2CcduVyMh+Y7KT4r7QMKl2EhkYDyFVWIGW0lrZnsGXGsbpjlHLi7rbm4r6xF83b05G3no2DIDZTuSQkYOTpHQuRhLh5W/8jFvib/vWo5wbzSPRs6RQoq5+QuzjqjfUueLZmvNzzcptmzhSoVyJnXOftAQ/wDJUKDcxpa205vYDp766bIlB6G0aj6TZ2ALR4dCl7ZFncFusDL/AOqTwFeav2ackuMWzKYP7M8bzaOssd3S7K+sClwCFN1JJzN8ha1LdJ4WXBzCLEBdbVDAoSQykkZXHEGtPhdIYnSWAx8E4aLFRuzxqutGyqpuiZZnNCt9+sDWBhd5AplkkfVB1Q7FiAcyBrZ2yHReu/kUUjPhlOUqY+w+k1sciN3v6r/zT3T+DhiwuGxETOUk8ly25iLgZCwzVl+FKeTnJ04ksOcSNUAZi18lJtcDZuO0jbW10EuCaGTBxSLjeb86UNipa9wAQNT8QHG2tnSY4cuy3PlUGq79oxOF0iyWmjJBRls4FwGJyBIFui2+5rTw/a0vktLhQzr+dGXZvKhxrLvyuax2nOX2IxkfMpFHh4Da6gaz+S1x5RsFsR+VRR/JzkaMZASswSVWsystwQbFSCCGHbmKZXF1HYkuOSPKao6Lp7T2CjlhSeFWTEi6zaqFbkqPKP4hkym/A9FYrlJhY9H4+MAK8XkyqjWN1uVaM36RkTfaOFac8m4lwcS4xhIMGed1lBFlQMQGXNiLbRv1RXMOUunTj8aZlUrEqiOMNkSoJJY8CSSbdVWZOrZRhvlxXRodM/aXi5SViZMNHs83Ytb2zs9wFZSSdXJeSRpHO1mJZj7znVU8eWWWdvd4AoSZPfs/1VDm2bFhhEKk0gg2XPUDVEulRsCk791Csu3buqtUzvQsjQYMa1jkBw3147synyr7bZ+BVUY6c/HxojU2Z2sD47aAySR2HR481H7CfpFHxbKEwI82nsJ+kUZHsrziexJFTrWG5VaRkw2OSWFtVxEBxBBZrqy7x3Vv2WsFy1j/AKpf8a/Vq1eFrL/R2k1TGOgvtXllxEUc0Eao7hDIrt5N8gdUg5XtvrQ4vTkcuPbR+Jw9wy60chIZXBW+y10bJhcE5rWZ0bySwc0KSDFLBIw8tGaO4cZNbWKsBlcddazTWksNh4hjyBiHiTmVeMhrljYi4OqvlXuc7axG+x9JFtrZzpqMX8Tl+mdHCPET4c3YRva+WaGzLcbzYj4VdyVx64OdJgp1QGDgbShGYF8ibgH3UGsskskk8v45mLm265sAOgbPdXuIyXIfDZmd1ZW6lo6EVyh8voFxWLV5p5BGY0dywQm5UMbsLjLbf41GXDqy5jj/AD2VTPtz3/tReC3e+/X4+tB/Y0UkuIw0FpJ8EJTCqNzqahD3KnV2NYEXPlMOomlmGw2ooB3D+KYTLsvuHjL4VW8eXwHXv7qDk2qYVCMXaBpkyAtu8fSg5kphOlr5d1htoKUWXr8fvUSC2ASjx+9RiGdWyoezsryJcsuNPRTey5F+lS1L/wC6vWDf0VONDvA2GlLDrWCXzaewn6RRkYobBf209hP0iikrzfsVkmWsHy4T+oH+Nf1NXQWWsJy1X+oXZ/bX6tWzxF/qSLM1LArAawBI+tEjSEiYR8LGVEUjazDVB4XCk/h/CDlnVQB7vr3VCTKuym10GUYy7RE5WHAAd9VSyZdNfPnUSlAlg06eOujcHGLbv4qho7tamEeFstuvh4/ioyRIs18+rv8AHVXxN7VMQjpr4x+P5oD2Byk2v46zQc69nCmEi9lA4lbE0yK5MEkXbxOQqyKLMdH71IJnbLKpwDOmEQXqi2XR4/evlUnIb/dUrePrVhNvgd/XSFtnU8Gvm09hP0iiVFUYMebT2E/SKJUV52tisvZaw/LTLED/ABp9Wrfzx2Nc+5dG2IH+Jfq1bvGjWWv2JBmalf3d1D61/dVjZ7/4qvVrq0M2RXM9VWFbn319CtXotzUIiEWG8qiHb3WqUaW8eOioMMjuNAddFZYDfUFY3vUtXMCpiIC9QBQI70JPH5XQDemSpeh5o87W6fdRQsgELc7N9WxYc2Bq1IQavIyHjfRbFSKUTMGiHT6VXq2NW69AdHUMIPNp7KfpFFIKGwY82nsp+kU0w0Xk51woY3OTSEnKkFTRXHTSzEYBGN3RGOy7KCbcLkU5cZ1XJGDtroZsNu1pmaE6ETaKh9VF8i91VtouL1UXyL3UzdKpZa575L2akxY2jIvVx/IvdVLYCP1afKvdTRlqh0opv7HTFpwMfoJ8q91QOCT0E+Ve6j2Sq2SmtjWB/wDCj9BPlHdUhgk9BPlXuonm6+1KOyA4wUfoJ8q91SGBj9Wnyr3URqVILQ2AoGj4/Vx/IvdUho+L1cfyL3USEqQWlt/YAcaNi9VH8i91TGjYvVR/IvdRIWi8LhwczRjGUnSYspJbI4XD36APFqYV8BREMIIzro4cPHS7Mk53t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jpeg;base64,/9j/4AAQSkZJRgABAQAAAQABAAD/2wCEAAkGBhQSEBUUEhQUFBQWFhQYGBgXGBcYFxcUFhgXFxUUFxUXHCYeFxokIBUZHy8gIycqLCwsFR4xNTAqNSYrLCkBCQoKDgwOGA8PGiwcHCQsLCwsKSwsLCw0KSwpKSwpLCkpKSwpKSwpKSksLDUpKSkpLCwsLCwsKTIpKSwpKSkpLP/AABEIAIwAjAMBIgACEQEDEQH/xAAbAAACAwEBAQAAAAAAAAAAAAAEBQIDBgcBAP/EAD8QAAIBAgIFBwkHBAIDAAAAAAECAwARBCEFEjFBUQYTYXGh0fAiI1JTcoGRkrEHFTJCssHxJDNz4RQWQ2KC/8QAGgEAAgMBAQAAAAAAAAAAAAAAAQIAAwQFBv/EACMRAAICAgICAgMBAAAAAAAAAAABAhEDIRIxBEEiUWFxkSP/2gAMAwEAAhEDEQA/AOzk1Q+I4V5iJd1KcbpAowAAOV871jcm3SNCj7YyMx419zh40l++W4L299fffLcF7e+hxkPod84a9Eh40kXTDcB299WLpY8B299DhIlDjnOmvQ9JxpY8F7e+vDphuC9vfU4SJQ6D17r0kGmm4L299S++WtsXt76HCYKHWtUg1I/vtvRXt769++29Fe3vqcJEoea1ehqQff7eivb3179/t6K9vfU4SBRoA1TD1m/+xP6K9vfUv+xP6K9vfTqMkK4mlBr29URPcA8QD8auvVsZWVNCaV7k0h01J5wez+5pyzVnNPyecHsj6msWGVzNjWijnq+56gzNXnOZ1tFoYrPVyTUtWTOiFkoWMkGl6hI2VDmWotiKFhouEtSM1BPLXyy0bBQcJanztBK9SMtCw0WvLXgloNp6Mw2jJXF1Q24nL60VYjpdnwevjNUpdEzJmUPuIPZQDTbRs/ii9EVPo6Lhm8hfZX6CiFahMIfIX2V+gq8GskZ7KWhK5rK8ppbSj2R9W7q1Dmsbysl88B/6L9WrL40rmbWtAYlqQm7PBpeJqks+W25rpWLQxjkvaiDNS+B/HQKt5zx10rY6iGc7VbTZdNDGe1UvN09NSyUGLNn1VPnLUvWWrWkqWCg1Zq9eaghNUWl21LDRquT+jVKmdxcC+qP3rR5/mFuH8bqVaNjvhiFsDqAC+y/TbO2VqvkxDPus+d1vcAjptn/utaVI5spcnZdIQouSWTfxXiRbaOI3W+K3TuhtdCyfiAJBH5ha9j191CStOSSE3kHyjkDlcLnkOOVOIcSOaCXIZVS44gCwOW4jP30XsCdbQdo6cNEhHor9BRYas7yexHlypuV2t8b0/BrjS+MnE09qxM5rE8sP74/xj6tWjhx+rk2Y7RWT5Z4gGcapB82uW/a1ZPDneQ3NaErT2OVWxy7Os0De52+6r45Lm/1+ArsNiJDeI5cat16ogIt3cKiT48ddJZbxJTSWpnguSuIxEPOxhSCbAa1iwGRIvYADrqrk5gRPi443/CSSRxABJX32t8a2eG5SNJpDEYArzSLFaJlya+rcsOAs1xb1dW44p7ZmzZHF0jE6V0JNhtUzKF1ibEMCCQLnMb6C525t8B3caqxekMS2tBiJnk5uQ3D2JDoStwbXF8/caYaE5UnBpIUiSR21dVm/La9xcZkbMrjZQaV0NFy43VsY6L5JYmXPm9RbZGTL36ttbsqPKHR2Hw0eqMSsmI1hdFtbVORyF7HfmaCM+ktI/mkKH8sY1I+onK/vJphByAhwyh8biI4RnkpFz7229QBp+K9bKnOSfydfgdcldJrLAFYjyRqMDl1Gw4jO9E4iGZNYRKurcWdmFlUncm1iL9FcxwemmglLwtexI2HVdQTa422O3iL1rsJ9osDLqzBorqQctYXO8EbB3VZGV9mfJjadro10MIiQWubfFmO/pJNLcVLFAxfW1SqszqL2CcduVyMh+Y7KT4r7QMKl2EhkYDyFVWIGW0lrZnsGXGsbpjlHLi7rbm4r6xF83b05G3no2DIDZTuSQkYOTpHQuRhLh5W/8jFvib/vWo5wbzSPRs6RQoq5+QuzjqjfUueLZmvNzzcptmzhSoVyJnXOftAQ/wDJUKDcxpa205vYDp766bIlB6G0aj6TZ2ALR4dCl7ZFncFusDL/AOqTwFeav2ackuMWzKYP7M8bzaOssd3S7K+sClwCFN1JJzN8ha1LdJ4WXBzCLEBdbVDAoSQykkZXHEGtPhdIYnSWAx8E4aLFRuzxqutGyqpuiZZnNCt9+sDWBhd5AplkkfVB1Q7FiAcyBrZ2yHReu/kUUjPhlOUqY+w+k1sciN3v6r/zT3T+DhiwuGxETOUk8ly25iLgZCwzVl+FKeTnJ04ksOcSNUAZi18lJtcDZuO0jbW10EuCaGTBxSLjeb86UNipa9wAQNT8QHG2tnSY4cuy3PlUGq79oxOF0iyWmjJBRls4FwGJyBIFui2+5rTw/a0vktLhQzr+dGXZvKhxrLvyuax2nOX2IxkfMpFHh4Da6gaz+S1x5RsFsR+VRR/JzkaMZASswSVWsystwQbFSCCGHbmKZXF1HYkuOSPKao6Lp7T2CjlhSeFWTEi6zaqFbkqPKP4hkym/A9FYrlJhY9H4+MAK8XkyqjWN1uVaM36RkTfaOFac8m4lwcS4xhIMGed1lBFlQMQGXNiLbRv1RXMOUunTj8aZlUrEqiOMNkSoJJY8CSSbdVWZOrZRhvlxXRodM/aXi5SViZMNHs83Ytb2zs9wFZSSdXJeSRpHO1mJZj7znVU8eWWWdvd4AoSZPfs/1VDm2bFhhEKk0gg2XPUDVEulRsCk791Csu3buqtUzvQsjQYMa1jkBw3147synyr7bZ+BVUY6c/HxojU2Z2sD47aAySR2HR481H7CfpFHxbKEwI82nsJ+kUZHsrziexJFTrWG5VaRkw2OSWFtVxEBxBBZrqy7x3Vv2WsFy1j/AKpf8a/Vq1eFrL/R2k1TGOgvtXllxEUc0Eao7hDIrt5N8gdUg5XtvrQ4vTkcuPbR+Jw9wy60chIZXBW+y10bJhcE5rWZ0bySwc0KSDFLBIw8tGaO4cZNbWKsBlcddazTWksNh4hjyBiHiTmVeMhrljYi4OqvlXuc7axG+x9JFtrZzpqMX8Tl+mdHCPET4c3YRva+WaGzLcbzYj4VdyVx64OdJgp1QGDgbShGYF8ibgH3UGsskskk8v45mLm265sAOgbPdXuIyXIfDZmd1ZW6lo6EVyh8voFxWLV5p5BGY0dywQm5UMbsLjLbf41GXDqy5jj/AD2VTPtz3/tReC3e+/X4+tB/Y0UkuIw0FpJ8EJTCqNzqahD3KnV2NYEXPlMOomlmGw2ooB3D+KYTLsvuHjL4VW8eXwHXv7qDk2qYVCMXaBpkyAtu8fSg5kphOlr5d1htoKUWXr8fvUSC2ASjx+9RiGdWyoezsryJcsuNPRTey5F+lS1L/wC6vWDf0VONDvA2GlLDrWCXzaewn6RRkYobBf209hP0iikrzfsVkmWsHy4T+oH+Nf1NXQWWsJy1X+oXZ/bX6tWzxF/qSLM1LArAawBI+tEjSEiYR8LGVEUjazDVB4XCk/h/CDlnVQB7vr3VCTKuym10GUYy7RE5WHAAd9VSyZdNfPnUSlAlg06eOujcHGLbv4qho7tamEeFstuvh4/ioyRIs18+rv8AHVXxN7VMQjpr4x+P5oD2Byk2v46zQc69nCmEi9lA4lbE0yK5MEkXbxOQqyKLMdH71IJnbLKpwDOmEQXqi2XR4/evlUnIb/dUrePrVhNvgd/XSFtnU8Gvm09hP0iiVFUYMebT2E/SKJUV52tisvZaw/LTLED/ABp9Wrfzx2Nc+5dG2IH+Jfq1bvGjWWv2JBmalf3d1D61/dVjZ7/4qvVrq0M2RXM9VWFbn319CtXotzUIiEWG8qiHb3WqUaW8eOioMMjuNAddFZYDfUFY3vUtXMCpiIC9QBQI70JPH5XQDemSpeh5o87W6fdRQsgELc7N9WxYc2Bq1IQavIyHjfRbFSKUTMGiHT6VXq2NW69AdHUMIPNp7KfpFFIKGwY82nsp+kU0w0Xk51woY3OTSEnKkFTRXHTSzEYBGN3RGOy7KCbcLkU5cZ1XJGDtroZsNu1pmaE6ETaKh9VF8i91VtouL1UXyL3UzdKpZa575L2akxY2jIvVx/IvdVLYCP1afKvdTRlqh0opv7HTFpwMfoJ8q91QOCT0E+Ve6j2Sq2SmtjWB/wDCj9BPlHdUhgk9BPlXuonm6+1KOyA4wUfoJ8q91SGBj9Wnyr3URqVILQ2AoGj4/Vx/IvdUho+L1cfyL3USEqQWlt/YAcaNi9VH8i91TGjYvVR/IvdRIWi8LhwczRjGUnSYspJbI4XD36APFqYV8BREMIIzro4cPHS7Mk53t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a5.mzstatic.com/us/r1000/113/Purple/43/8c/16/mzl.hfrrkatq.175x175-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2432" y="1351202"/>
            <a:ext cx="869535" cy="86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68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bwMode="auto">
          <a:xfrm>
            <a:off x="381000" y="704849"/>
            <a:ext cx="8229600" cy="950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Picture Scheduler</a:t>
            </a:r>
          </a:p>
        </p:txBody>
      </p:sp>
      <p:sp>
        <p:nvSpPr>
          <p:cNvPr id="6" name="Content Placeholder 5"/>
          <p:cNvSpPr>
            <a:spLocks noGrp="1"/>
          </p:cNvSpPr>
          <p:nvPr>
            <p:ph sz="half" idx="1"/>
          </p:nvPr>
        </p:nvSpPr>
        <p:spPr/>
        <p:txBody>
          <a:bodyPr/>
          <a:lstStyle/>
          <a:p>
            <a:pPr>
              <a:defRPr/>
            </a:pPr>
            <a:r>
              <a:rPr lang="en-US" sz="2400" dirty="0" smtClean="0"/>
              <a:t>Create </a:t>
            </a:r>
            <a:r>
              <a:rPr lang="en-US" sz="2400" dirty="0"/>
              <a:t>visual tasks with attached audio, video or </a:t>
            </a:r>
            <a:r>
              <a:rPr lang="en-US" sz="2400" dirty="0" smtClean="0"/>
              <a:t>picture</a:t>
            </a:r>
            <a:endParaRPr lang="en-US" sz="2400" dirty="0"/>
          </a:p>
          <a:p>
            <a:pPr>
              <a:defRPr/>
            </a:pPr>
            <a:r>
              <a:rPr lang="en-US" sz="2400" dirty="0" smtClean="0"/>
              <a:t>Tasks </a:t>
            </a:r>
            <a:r>
              <a:rPr lang="en-US" sz="2400" dirty="0"/>
              <a:t>can have </a:t>
            </a:r>
            <a:r>
              <a:rPr lang="en-US" sz="2400" dirty="0" smtClean="0"/>
              <a:t>alarms</a:t>
            </a:r>
            <a:endParaRPr lang="en-US" sz="2400" dirty="0"/>
          </a:p>
          <a:p>
            <a:pPr>
              <a:defRPr/>
            </a:pPr>
            <a:r>
              <a:rPr lang="en-US" sz="2400" dirty="0" smtClean="0"/>
              <a:t>Alarms </a:t>
            </a:r>
            <a:r>
              <a:rPr lang="en-US" sz="2400" dirty="0"/>
              <a:t>can be repeated daily, weekly, monthly or you can select specific weekdays</a:t>
            </a:r>
          </a:p>
          <a:p>
            <a:pPr>
              <a:defRPr/>
            </a:pPr>
            <a:r>
              <a:rPr lang="en-US" sz="2400" dirty="0" smtClean="0"/>
              <a:t>Tasks </a:t>
            </a:r>
            <a:r>
              <a:rPr lang="en-US" sz="2400" dirty="0"/>
              <a:t>can be organized into </a:t>
            </a:r>
            <a:r>
              <a:rPr lang="en-US" sz="2400" dirty="0" smtClean="0"/>
              <a:t>categories</a:t>
            </a:r>
            <a:r>
              <a:rPr lang="en-US" sz="2400" dirty="0"/>
              <a:t> </a:t>
            </a:r>
            <a:r>
              <a:rPr lang="en-US" sz="2400" dirty="0" smtClean="0"/>
              <a:t>with a picture</a:t>
            </a:r>
            <a:endParaRPr lang="en-US" sz="2400" dirty="0"/>
          </a:p>
          <a:p>
            <a:pPr>
              <a:defRPr/>
            </a:pPr>
            <a:r>
              <a:rPr lang="en-US" sz="2400" dirty="0"/>
              <a:t>C</a:t>
            </a:r>
            <a:r>
              <a:rPr lang="en-US" sz="2400" dirty="0" smtClean="0"/>
              <a:t>an </a:t>
            </a:r>
            <a:r>
              <a:rPr lang="en-US" sz="2400" dirty="0"/>
              <a:t>hide </a:t>
            </a:r>
            <a:r>
              <a:rPr lang="en-US" sz="2400" dirty="0" smtClean="0"/>
              <a:t>task </a:t>
            </a:r>
            <a:r>
              <a:rPr lang="en-US" sz="2400" dirty="0"/>
              <a:t>and reveal later</a:t>
            </a:r>
          </a:p>
          <a:p>
            <a:pPr marL="0" indent="0">
              <a:buFont typeface="Arial" pitchFamily="34" charset="0"/>
              <a:buNone/>
              <a:defRPr/>
            </a:pPr>
            <a:endParaRPr lang="en-US" sz="2400" dirty="0"/>
          </a:p>
          <a:p>
            <a:pPr marL="0" indent="0">
              <a:buFont typeface="Arial" pitchFamily="34" charset="0"/>
              <a:buNone/>
              <a:defRPr/>
            </a:pPr>
            <a:endParaRPr lang="en-US" dirty="0"/>
          </a:p>
        </p:txBody>
      </p:sp>
      <p:pic>
        <p:nvPicPr>
          <p:cNvPr id="481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5254" y="76200"/>
            <a:ext cx="5492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3" descr="C:\Users\mrust8\Pictures\apps\picture schedul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8573" y="6096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descr="C:\Users\mrust8\Pictures\apps\picture scheduler1.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5092700" y="1600200"/>
            <a:ext cx="314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17203880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990600" y="609600"/>
            <a:ext cx="7620000" cy="914400"/>
          </a:xfrm>
        </p:spPr>
        <p:txBody>
          <a:bodyPr/>
          <a:lstStyle/>
          <a:p>
            <a:pPr eaLnBrk="1" hangingPunct="1"/>
            <a:r>
              <a:rPr lang="en-US" sz="3600" dirty="0" smtClean="0">
                <a:cs typeface="Arial" pitchFamily="34" charset="0"/>
              </a:rPr>
              <a:t>Speak </a:t>
            </a:r>
            <a:r>
              <a:rPr lang="en-US" sz="3600" dirty="0">
                <a:cs typeface="Arial" pitchFamily="34" charset="0"/>
              </a:rPr>
              <a:t>it!</a:t>
            </a:r>
            <a:br>
              <a:rPr lang="en-US" sz="3600" dirty="0">
                <a:cs typeface="Arial" pitchFamily="34" charset="0"/>
              </a:rPr>
            </a:br>
            <a:endParaRPr lang="en-US" sz="3600" b="1" dirty="0" smtClean="0">
              <a:cs typeface="Arial" pitchFamily="34" charset="0"/>
            </a:endParaRPr>
          </a:p>
        </p:txBody>
      </p:sp>
      <p:sp>
        <p:nvSpPr>
          <p:cNvPr id="79875" name="Content Placeholder 2"/>
          <p:cNvSpPr>
            <a:spLocks noGrp="1"/>
          </p:cNvSpPr>
          <p:nvPr>
            <p:ph sz="half" idx="1"/>
          </p:nvPr>
        </p:nvSpPr>
        <p:spPr>
          <a:xfrm>
            <a:off x="4038600" y="1524000"/>
            <a:ext cx="4800600" cy="4572000"/>
          </a:xfrm>
        </p:spPr>
        <p:txBody>
          <a:bodyPr/>
          <a:lstStyle/>
          <a:p>
            <a:pPr eaLnBrk="1" hangingPunct="1"/>
            <a:r>
              <a:rPr lang="en-US" sz="2400" dirty="0" smtClean="0">
                <a:cs typeface="Arial" pitchFamily="34" charset="0"/>
              </a:rPr>
              <a:t>Copy emails, documents, web pages, PDF files, and more; paste them into Speak it!, and have the text spoken back to you.</a:t>
            </a:r>
          </a:p>
          <a:p>
            <a:pPr eaLnBrk="1" hangingPunct="1"/>
            <a:r>
              <a:rPr lang="en-US" sz="2400" dirty="0" smtClean="0">
                <a:cs typeface="Arial" pitchFamily="34" charset="0"/>
              </a:rPr>
              <a:t>Email text to speech files</a:t>
            </a:r>
          </a:p>
          <a:p>
            <a:pPr eaLnBrk="1" hangingPunct="1"/>
            <a:r>
              <a:rPr lang="en-US" sz="2400" dirty="0" smtClean="0">
                <a:cs typeface="Arial" pitchFamily="34" charset="0"/>
              </a:rPr>
              <a:t>Make announcements over PA system</a:t>
            </a:r>
          </a:p>
          <a:p>
            <a:pPr eaLnBrk="1" hangingPunct="1"/>
            <a:r>
              <a:rPr lang="en-US" sz="2400" dirty="0" smtClean="0">
                <a:cs typeface="Arial" pitchFamily="34" charset="0"/>
              </a:rPr>
              <a:t>Endless phrases and possible uses</a:t>
            </a:r>
          </a:p>
          <a:p>
            <a:pPr eaLnBrk="1" hangingPunct="1"/>
            <a:r>
              <a:rPr lang="en-US" sz="2400" dirty="0" smtClean="0">
                <a:cs typeface="Arial" pitchFamily="34" charset="0"/>
              </a:rPr>
              <a:t>$1.99</a:t>
            </a:r>
          </a:p>
        </p:txBody>
      </p:sp>
      <p:pic>
        <p:nvPicPr>
          <p:cNvPr id="79876" name="Content Placeholder 7" descr="speakit-app.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1066800" y="2209800"/>
            <a:ext cx="2686050" cy="2686050"/>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4862" y="78786"/>
            <a:ext cx="53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spTree>
    <p:extLst>
      <p:ext uri="{BB962C8B-B14F-4D97-AF65-F5344CB8AC3E}">
        <p14:creationId xmlns:p14="http://schemas.microsoft.com/office/powerpoint/2010/main" val="3839371967"/>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4000" dirty="0" smtClean="0"/>
              <a:t>BrailleTouch</a:t>
            </a:r>
            <a:endParaRPr lang="en-US" sz="4000" dirty="0"/>
          </a:p>
        </p:txBody>
      </p:sp>
      <p:sp>
        <p:nvSpPr>
          <p:cNvPr id="3" name="Content Placeholder 2"/>
          <p:cNvSpPr>
            <a:spLocks noGrp="1"/>
          </p:cNvSpPr>
          <p:nvPr>
            <p:ph sz="half" idx="1"/>
          </p:nvPr>
        </p:nvSpPr>
        <p:spPr/>
        <p:txBody>
          <a:bodyPr>
            <a:normAutofit fontScale="77500" lnSpcReduction="20000"/>
          </a:bodyPr>
          <a:lstStyle/>
          <a:p>
            <a:r>
              <a:rPr lang="en-US" dirty="0" smtClean="0"/>
              <a:t>Prototype app for touchscreen mobile devices</a:t>
            </a:r>
          </a:p>
          <a:p>
            <a:r>
              <a:rPr lang="en-US" dirty="0" smtClean="0"/>
              <a:t>FREE Open Source app </a:t>
            </a:r>
          </a:p>
          <a:p>
            <a:r>
              <a:rPr lang="en-US" dirty="0" smtClean="0"/>
              <a:t>32 words per minute with 92% accuracy with the prototype app for the iPhone</a:t>
            </a:r>
          </a:p>
          <a:p>
            <a:r>
              <a:rPr lang="en-US" dirty="0" smtClean="0"/>
              <a:t>Use of the six-key configuration so that the keyboard fits on the screen and users keep their fingers in a relatively fixed position while texting</a:t>
            </a:r>
          </a:p>
          <a:p>
            <a:r>
              <a:rPr lang="en-US" dirty="0" smtClean="0"/>
              <a:t>GA Tech Researchers</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Type with screen facing away</a:t>
            </a:r>
          </a:p>
          <a:p>
            <a:r>
              <a:rPr lang="en-US" dirty="0" smtClean="0"/>
              <a:t>Braille like typing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76800" y="2743200"/>
            <a:ext cx="3604846" cy="2466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4862" y="78786"/>
            <a:ext cx="53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961873"/>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609600"/>
            <a:ext cx="8229600" cy="1143000"/>
          </a:xfrm>
        </p:spPr>
        <p:txBody>
          <a:bodyPr/>
          <a:lstStyle/>
          <a:p>
            <a:pPr eaLnBrk="1" hangingPunct="1"/>
            <a:r>
              <a:rPr lang="en-US" sz="4000" dirty="0" smtClean="0"/>
              <a:t>LookTel Money Reader</a:t>
            </a:r>
          </a:p>
        </p:txBody>
      </p:sp>
      <p:sp>
        <p:nvSpPr>
          <p:cNvPr id="25603" name="Content Placeholder 2"/>
          <p:cNvSpPr>
            <a:spLocks noGrp="1"/>
          </p:cNvSpPr>
          <p:nvPr>
            <p:ph sz="half" idx="1"/>
          </p:nvPr>
        </p:nvSpPr>
        <p:spPr/>
        <p:txBody>
          <a:bodyPr/>
          <a:lstStyle/>
          <a:p>
            <a:pPr eaLnBrk="1" hangingPunct="1"/>
            <a:r>
              <a:rPr lang="en-US" dirty="0" smtClean="0"/>
              <a:t>iOS App</a:t>
            </a:r>
          </a:p>
          <a:p>
            <a:pPr eaLnBrk="1" hangingPunct="1"/>
            <a:r>
              <a:rPr lang="en-US" dirty="0" smtClean="0"/>
              <a:t>$1.99</a:t>
            </a:r>
          </a:p>
          <a:p>
            <a:pPr eaLnBrk="1" hangingPunct="1"/>
            <a:r>
              <a:rPr lang="en-US" dirty="0" smtClean="0"/>
              <a:t>Uses camera</a:t>
            </a:r>
          </a:p>
          <a:p>
            <a:pPr eaLnBrk="1" hangingPunct="1"/>
            <a:r>
              <a:rPr lang="en-US" dirty="0" smtClean="0"/>
              <a:t>Speaks out loud</a:t>
            </a:r>
          </a:p>
          <a:p>
            <a:pPr eaLnBrk="1" hangingPunct="1"/>
            <a:r>
              <a:rPr lang="en-US" dirty="0" smtClean="0"/>
              <a:t>Do not need to hold bill steady or in entire frame</a:t>
            </a:r>
          </a:p>
        </p:txBody>
      </p:sp>
      <p:pic>
        <p:nvPicPr>
          <p:cNvPr id="2560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2386013"/>
            <a:ext cx="4038600" cy="2954337"/>
          </a:xfrm>
          <a:noFill/>
        </p:spPr>
      </p:pic>
      <p:pic>
        <p:nvPicPr>
          <p:cNvPr id="25605" name="Picture 8" descr="http://images.appshopper.com/icons/417/476558.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16002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4862" y="78786"/>
            <a:ext cx="53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970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460375" y="5000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iZen Garden</a:t>
            </a:r>
          </a:p>
        </p:txBody>
      </p:sp>
      <p:sp>
        <p:nvSpPr>
          <p:cNvPr id="53251"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Choose from 100s of objects, plants and creatures to place in your garden</a:t>
            </a:r>
          </a:p>
          <a:p>
            <a:r>
              <a:rPr lang="en-US" smtClean="0"/>
              <a:t>Rake the sand and share your creations </a:t>
            </a:r>
          </a:p>
          <a:p>
            <a:r>
              <a:rPr lang="en-US" smtClean="0"/>
              <a:t>Helps you to center your mind, relax your psyche and relieve your stress</a:t>
            </a:r>
          </a:p>
          <a:p>
            <a:endParaRPr lang="en-US" smtClean="0"/>
          </a:p>
        </p:txBody>
      </p:sp>
      <p:pic>
        <p:nvPicPr>
          <p:cNvPr id="53252" name="Picture 3" descr="C:\Users\mrust8\Pictures\apps\iZe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8382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4862" y="78786"/>
            <a:ext cx="530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6" descr="C:\Users\mrust8\Pictures\apps\izen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652588"/>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78786"/>
            <a:ext cx="625214" cy="696787"/>
          </a:xfrm>
          <a:prstGeom prst="rect">
            <a:avLst/>
          </a:prstGeom>
        </p:spPr>
      </p:pic>
      <p:sp>
        <p:nvSpPr>
          <p:cNvPr id="2" name="Content Placeholder 1"/>
          <p:cNvSpPr>
            <a:spLocks noGrp="1"/>
          </p:cNvSpPr>
          <p:nvPr>
            <p:ph sz="half" idx="1"/>
          </p:nvPr>
        </p:nvSpPr>
        <p:spPr/>
        <p:txBody>
          <a:bodyPr/>
          <a:lstStyle/>
          <a:p>
            <a:endParaRPr 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7200" y="5917264"/>
            <a:ext cx="901408" cy="929191"/>
          </a:xfrm>
          <a:prstGeom prst="rect">
            <a:avLst/>
          </a:prstGeom>
        </p:spPr>
      </p:pic>
    </p:spTree>
    <p:extLst>
      <p:ext uri="{BB962C8B-B14F-4D97-AF65-F5344CB8AC3E}">
        <p14:creationId xmlns:p14="http://schemas.microsoft.com/office/powerpoint/2010/main" val="12106424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219200" y="2231571"/>
            <a:ext cx="6642098" cy="240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Talk with Us!</a:t>
            </a:r>
            <a:r>
              <a:rPr lang="en-US" sz="4000" dirty="0" smtClean="0">
                <a:latin typeface="+mn-lt"/>
              </a:rPr>
              <a:t/>
            </a:r>
            <a:br>
              <a:rPr lang="en-US" sz="4000" dirty="0" smtClean="0">
                <a:latin typeface="+mn-lt"/>
              </a:rPr>
            </a:br>
            <a:r>
              <a:rPr lang="en-US" sz="4000" dirty="0" smtClean="0">
                <a:latin typeface="+mn-lt"/>
              </a:rPr>
              <a:t/>
            </a:r>
            <a:br>
              <a:rPr lang="en-US" sz="4000" dirty="0" smtClean="0">
                <a:latin typeface="+mn-lt"/>
              </a:rPr>
            </a:br>
            <a:r>
              <a:rPr lang="en-US" sz="4000" b="1" spc="300" dirty="0" smtClean="0">
                <a:solidFill>
                  <a:srgbClr val="7030A0"/>
                </a:solidFill>
              </a:rPr>
              <a:t>What are Your Favorite Apps?</a:t>
            </a:r>
          </a:p>
        </p:txBody>
      </p:sp>
      <p:pic>
        <p:nvPicPr>
          <p:cNvPr id="3379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2572" y="5787303"/>
            <a:ext cx="101172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2802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176784" y="5410200"/>
            <a:ext cx="8991600" cy="1143000"/>
          </a:xfrm>
          <a:prstGeom prst="rect">
            <a:avLst/>
          </a:prstGeom>
        </p:spPr>
        <p:txBody>
          <a:bodyPr/>
          <a:lstStyle/>
          <a:p>
            <a:r>
              <a:rPr lang="en-US" sz="2800" b="1" dirty="0" smtClean="0">
                <a:latin typeface="Arial" pitchFamily="34" charset="0"/>
                <a:cs typeface="Arial" pitchFamily="34" charset="0"/>
              </a:rPr>
              <a:t>Our Question to You: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What have You Learned today?</a:t>
            </a:r>
          </a:p>
        </p:txBody>
      </p:sp>
      <p:pic>
        <p:nvPicPr>
          <p:cNvPr id="126979" name="Picture 2" descr="C:\Users\Carol\AppData\Local\Microsoft\Windows\Temporary Internet Files\Content.IE5\BGDLH5ZO\MCj04414280000[1].png"/>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2438400" y="818367"/>
            <a:ext cx="4572000" cy="4572000"/>
          </a:xfrm>
          <a:prstGeom prst="rect">
            <a:avLst/>
          </a:prstGeom>
        </p:spPr>
      </p:pic>
      <p:pic>
        <p:nvPicPr>
          <p:cNvPr id="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2572" y="5787303"/>
            <a:ext cx="101172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5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228600" y="1969168"/>
            <a:ext cx="8518525" cy="4660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SzPct val="120000"/>
            </a:pPr>
            <a:r>
              <a:rPr lang="en-US" sz="2400" dirty="0" smtClean="0"/>
              <a:t>TFL developed Georgia’s Plan for AT </a:t>
            </a:r>
          </a:p>
          <a:p>
            <a:pPr eaLnBrk="1" hangingPunct="1">
              <a:lnSpc>
                <a:spcPct val="90000"/>
              </a:lnSpc>
              <a:buSzPct val="120000"/>
            </a:pPr>
            <a:r>
              <a:rPr lang="en-US" sz="2400" dirty="0" smtClean="0"/>
              <a:t>We serve individuals of all ages &amp; all disabilities in Georgia</a:t>
            </a:r>
          </a:p>
          <a:p>
            <a:pPr lvl="1" eaLnBrk="1" hangingPunct="1">
              <a:lnSpc>
                <a:spcPct val="90000"/>
              </a:lnSpc>
              <a:buSzPct val="120000"/>
              <a:buFont typeface="Arial" pitchFamily="34" charset="0"/>
              <a:buChar char="•"/>
            </a:pPr>
            <a:r>
              <a:rPr lang="en-US" sz="2400" dirty="0" smtClean="0"/>
              <a:t>Over 50,000 thru various activities throughout the year</a:t>
            </a:r>
          </a:p>
          <a:p>
            <a:pPr eaLnBrk="1" hangingPunct="1">
              <a:lnSpc>
                <a:spcPct val="90000"/>
              </a:lnSpc>
              <a:buSzPct val="120000"/>
            </a:pPr>
            <a:r>
              <a:rPr lang="en-US" sz="2400" dirty="0" smtClean="0"/>
              <a:t>TFL Network</a:t>
            </a:r>
          </a:p>
          <a:p>
            <a:pPr lvl="1" eaLnBrk="1" hangingPunct="1">
              <a:lnSpc>
                <a:spcPct val="90000"/>
              </a:lnSpc>
              <a:buSzPct val="120000"/>
              <a:buFont typeface="Arial" pitchFamily="34" charset="0"/>
              <a:buChar char="•"/>
            </a:pPr>
            <a:r>
              <a:rPr lang="en-US" sz="2400" dirty="0" smtClean="0"/>
              <a:t>Assistive Technology Resource Centers</a:t>
            </a:r>
          </a:p>
          <a:p>
            <a:pPr lvl="1" eaLnBrk="1" hangingPunct="1">
              <a:lnSpc>
                <a:spcPct val="90000"/>
              </a:lnSpc>
              <a:buSzPct val="120000"/>
              <a:buFont typeface="Arial" pitchFamily="34" charset="0"/>
              <a:buChar char="•"/>
            </a:pPr>
            <a:r>
              <a:rPr lang="en-US" sz="2400" dirty="0" smtClean="0"/>
              <a:t>Lending Libraries</a:t>
            </a:r>
          </a:p>
          <a:p>
            <a:pPr lvl="1" eaLnBrk="1" hangingPunct="1">
              <a:lnSpc>
                <a:spcPct val="90000"/>
              </a:lnSpc>
              <a:buSzPct val="120000"/>
              <a:buFont typeface="Arial" pitchFamily="34" charset="0"/>
              <a:buChar char="•"/>
            </a:pPr>
            <a:r>
              <a:rPr lang="en-US" sz="2400" dirty="0" smtClean="0"/>
              <a:t>Training and Demonstrations</a:t>
            </a:r>
          </a:p>
          <a:p>
            <a:pPr lvl="1" eaLnBrk="1" hangingPunct="1">
              <a:lnSpc>
                <a:spcPct val="90000"/>
              </a:lnSpc>
              <a:buSzPct val="120000"/>
              <a:buFont typeface="Arial" pitchFamily="34" charset="0"/>
              <a:buChar char="•"/>
            </a:pPr>
            <a:r>
              <a:rPr lang="en-US" sz="2400" dirty="0" smtClean="0"/>
              <a:t>AT Reuse</a:t>
            </a:r>
          </a:p>
          <a:p>
            <a:pPr lvl="1" eaLnBrk="1" hangingPunct="1">
              <a:lnSpc>
                <a:spcPct val="90000"/>
              </a:lnSpc>
              <a:buSzPct val="120000"/>
              <a:buFont typeface="Arial" pitchFamily="34" charset="0"/>
              <a:buChar char="•"/>
            </a:pPr>
            <a:r>
              <a:rPr lang="en-US" sz="2400" dirty="0" smtClean="0"/>
              <a:t>AT Funding Education/Assistance and Resources</a:t>
            </a:r>
          </a:p>
          <a:p>
            <a:pPr eaLnBrk="1" hangingPunct="1">
              <a:lnSpc>
                <a:spcPct val="90000"/>
              </a:lnSpc>
              <a:buSzPct val="120000"/>
            </a:pPr>
            <a:r>
              <a:rPr lang="en-US" sz="2400" dirty="0" smtClean="0"/>
              <a:t>Online Resources</a:t>
            </a:r>
            <a:endParaRPr lang="en-US" sz="2400" dirty="0" smtClean="0">
              <a:hlinkClick r:id="rId3"/>
            </a:endParaRPr>
          </a:p>
          <a:p>
            <a:pPr lvl="1" eaLnBrk="1" hangingPunct="1">
              <a:lnSpc>
                <a:spcPct val="90000"/>
              </a:lnSpc>
              <a:buSzPct val="120000"/>
              <a:buFont typeface="Arial" pitchFamily="34" charset="0"/>
              <a:buChar char="•"/>
            </a:pPr>
            <a:r>
              <a:rPr lang="en-US" sz="2400" dirty="0" smtClean="0">
                <a:hlinkClick r:id="rId3"/>
              </a:rPr>
              <a:t>www.gatfl.org</a:t>
            </a:r>
            <a:r>
              <a:rPr lang="en-US" sz="2400" dirty="0" smtClean="0"/>
              <a:t> - 12,000 unique visitors a month</a:t>
            </a:r>
          </a:p>
        </p:txBody>
      </p:sp>
      <p:pic>
        <p:nvPicPr>
          <p:cNvPr id="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bwMode="auto">
          <a:xfrm>
            <a:off x="381000" y="838200"/>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b="1" dirty="0" smtClean="0"/>
              <a:t>Tools for Life</a:t>
            </a:r>
            <a:br>
              <a:rPr lang="en-US" sz="3200" b="1" dirty="0" smtClean="0"/>
            </a:br>
            <a:r>
              <a:rPr lang="en-US" sz="2400" b="1" dirty="0" smtClean="0"/>
              <a:t>Georgia’s Federal AT Act Program</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bwMode="auto">
          <a:xfrm>
            <a:off x="381000" y="914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t>Contacts  </a:t>
            </a:r>
          </a:p>
        </p:txBody>
      </p:sp>
      <p:sp>
        <p:nvSpPr>
          <p:cNvPr id="60419" name="Content Placeholder 2"/>
          <p:cNvSpPr>
            <a:spLocks noGrp="1"/>
          </p:cNvSpPr>
          <p:nvPr>
            <p:ph idx="1"/>
          </p:nvPr>
        </p:nvSpPr>
        <p:spPr>
          <a:xfrm>
            <a:off x="513443" y="1592640"/>
            <a:ext cx="7797800" cy="3567112"/>
          </a:xfrm>
        </p:spPr>
        <p:txBody>
          <a:bodyPr>
            <a:noAutofit/>
          </a:bodyPr>
          <a:lstStyle/>
          <a:p>
            <a:pPr eaLnBrk="1" fontAlgn="auto" hangingPunct="1">
              <a:spcAft>
                <a:spcPts val="0"/>
              </a:spcAft>
              <a:buFont typeface="Arial" charset="0"/>
              <a:buNone/>
              <a:defRPr/>
            </a:pPr>
            <a:endParaRPr lang="en-US" sz="2000" b="1" dirty="0" smtClean="0">
              <a:solidFill>
                <a:schemeClr val="accent3"/>
              </a:solidFill>
              <a:ea typeface="+mn-ea"/>
              <a:cs typeface="+mn-cs"/>
            </a:endParaRPr>
          </a:p>
          <a:p>
            <a:pPr eaLnBrk="1" fontAlgn="auto" hangingPunct="1">
              <a:spcAft>
                <a:spcPts val="0"/>
              </a:spcAft>
              <a:buFont typeface="Arial" charset="0"/>
              <a:buNone/>
              <a:defRPr/>
            </a:pPr>
            <a:r>
              <a:rPr lang="en-US" sz="2000" b="1" dirty="0" smtClean="0">
                <a:solidFill>
                  <a:schemeClr val="accent3">
                    <a:lumMod val="75000"/>
                  </a:schemeClr>
                </a:solidFill>
                <a:ea typeface="+mn-ea"/>
                <a:cs typeface="+mn-cs"/>
              </a:rPr>
              <a:t>Liz </a:t>
            </a:r>
            <a:r>
              <a:rPr lang="en-US" sz="2000" b="1" dirty="0" err="1" smtClean="0">
                <a:solidFill>
                  <a:schemeClr val="accent3">
                    <a:lumMod val="75000"/>
                  </a:schemeClr>
                </a:solidFill>
                <a:ea typeface="+mn-ea"/>
                <a:cs typeface="+mn-cs"/>
              </a:rPr>
              <a:t>Persaud</a:t>
            </a:r>
            <a:r>
              <a:rPr lang="en-US" sz="2000" b="1" dirty="0" smtClean="0">
                <a:solidFill>
                  <a:schemeClr val="accent3">
                    <a:lumMod val="75000"/>
                  </a:schemeClr>
                </a:solidFill>
                <a:ea typeface="+mn-ea"/>
                <a:cs typeface="+mn-cs"/>
              </a:rPr>
              <a:t>: </a:t>
            </a:r>
            <a:r>
              <a:rPr lang="en-US" sz="2000" dirty="0" smtClean="0"/>
              <a:t>Training</a:t>
            </a:r>
            <a:r>
              <a:rPr lang="en-US" sz="2000" dirty="0"/>
              <a:t>, Development and Outreach Coordinator</a:t>
            </a:r>
          </a:p>
          <a:p>
            <a:pPr eaLnBrk="1" fontAlgn="auto" hangingPunct="1">
              <a:spcAft>
                <a:spcPts val="0"/>
              </a:spcAft>
              <a:buFont typeface="Arial" charset="0"/>
              <a:buNone/>
              <a:defRPr/>
            </a:pPr>
            <a:r>
              <a:rPr lang="en-US" sz="2000" u="sng" dirty="0" smtClean="0">
                <a:ea typeface="+mn-ea"/>
                <a:cs typeface="+mn-cs"/>
                <a:hlinkClick r:id="rId2"/>
              </a:rPr>
              <a:t>Liz.Persaud@gatfl.gatech.edu</a:t>
            </a:r>
            <a:r>
              <a:rPr lang="en-US" sz="2000" u="sng" dirty="0" smtClean="0">
                <a:ea typeface="+mn-ea"/>
                <a:cs typeface="+mn-cs"/>
              </a:rPr>
              <a:t> </a:t>
            </a:r>
          </a:p>
          <a:p>
            <a:pPr eaLnBrk="1" fontAlgn="auto" hangingPunct="1">
              <a:spcAft>
                <a:spcPts val="0"/>
              </a:spcAft>
              <a:buFont typeface="Arial" charset="0"/>
              <a:buNone/>
              <a:defRPr/>
            </a:pPr>
            <a:endParaRPr lang="en-US" sz="2000" b="1" dirty="0" smtClean="0">
              <a:ea typeface="+mn-ea"/>
              <a:cs typeface="+mn-cs"/>
            </a:endParaRPr>
          </a:p>
          <a:p>
            <a:pPr eaLnBrk="1" fontAlgn="auto" hangingPunct="1">
              <a:spcAft>
                <a:spcPts val="0"/>
              </a:spcAft>
              <a:buFont typeface="Arial" charset="0"/>
              <a:buNone/>
              <a:defRPr/>
            </a:pPr>
            <a:r>
              <a:rPr lang="en-US" sz="2000" b="1" dirty="0" smtClean="0">
                <a:solidFill>
                  <a:schemeClr val="accent3">
                    <a:lumMod val="75000"/>
                  </a:schemeClr>
                </a:solidFill>
                <a:ea typeface="+mn-ea"/>
                <a:cs typeface="+mn-cs"/>
              </a:rPr>
              <a:t>Martha Rust: </a:t>
            </a:r>
            <a:r>
              <a:rPr lang="en-US" sz="2000" dirty="0" smtClean="0"/>
              <a:t>AT </a:t>
            </a:r>
            <a:r>
              <a:rPr lang="en-US" sz="2000" dirty="0"/>
              <a:t>Specialist </a:t>
            </a:r>
          </a:p>
          <a:p>
            <a:pPr eaLnBrk="1" fontAlgn="auto" hangingPunct="1">
              <a:spcAft>
                <a:spcPts val="0"/>
              </a:spcAft>
              <a:buFont typeface="Arial" charset="0"/>
              <a:buNone/>
              <a:defRPr/>
            </a:pPr>
            <a:r>
              <a:rPr lang="en-US" sz="2000" u="sng" dirty="0" smtClean="0">
                <a:ea typeface="+mn-ea"/>
                <a:cs typeface="+mn-cs"/>
                <a:hlinkClick r:id="rId3"/>
              </a:rPr>
              <a:t>Martha.Rust@gatfl.gatech.edu</a:t>
            </a:r>
            <a:r>
              <a:rPr lang="en-US" sz="2000" u="sng" dirty="0" smtClean="0">
                <a:ea typeface="+mn-ea"/>
                <a:cs typeface="+mn-cs"/>
              </a:rPr>
              <a:t> </a:t>
            </a:r>
          </a:p>
          <a:p>
            <a:pPr eaLnBrk="1" fontAlgn="auto" hangingPunct="1">
              <a:spcAft>
                <a:spcPts val="0"/>
              </a:spcAft>
              <a:buFont typeface="Arial" charset="0"/>
              <a:buNone/>
              <a:defRPr/>
            </a:pPr>
            <a:endParaRPr lang="en-US" sz="2000" u="sng" dirty="0" smtClean="0">
              <a:ea typeface="+mn-ea"/>
              <a:cs typeface="+mn-cs"/>
            </a:endParaRPr>
          </a:p>
          <a:p>
            <a:pPr eaLnBrk="1" fontAlgn="auto" hangingPunct="1">
              <a:spcAft>
                <a:spcPts val="0"/>
              </a:spcAft>
              <a:buFont typeface="Arial" charset="0"/>
              <a:buNone/>
              <a:defRPr/>
            </a:pPr>
            <a:r>
              <a:rPr lang="en-US" sz="2000" b="1" dirty="0" smtClean="0">
                <a:solidFill>
                  <a:schemeClr val="accent3">
                    <a:lumMod val="75000"/>
                  </a:schemeClr>
                </a:solidFill>
              </a:rPr>
              <a:t>Ben Satterfield: </a:t>
            </a:r>
            <a:r>
              <a:rPr lang="en-US" sz="2000" dirty="0" smtClean="0"/>
              <a:t>AT Specialist, Trainer, Research Consultant</a:t>
            </a:r>
            <a:endParaRPr lang="en-US" sz="2000" dirty="0"/>
          </a:p>
          <a:p>
            <a:pPr eaLnBrk="1" fontAlgn="auto" hangingPunct="1">
              <a:spcAft>
                <a:spcPts val="0"/>
              </a:spcAft>
              <a:buFont typeface="Arial" charset="0"/>
              <a:buNone/>
              <a:defRPr/>
            </a:pPr>
            <a:r>
              <a:rPr lang="en-US" sz="2000" u="sng" dirty="0" smtClean="0">
                <a:hlinkClick r:id="rId4"/>
              </a:rPr>
              <a:t>Ben@gatfl.org</a:t>
            </a:r>
            <a:r>
              <a:rPr lang="en-US" sz="2000" u="sng" dirty="0" smtClean="0"/>
              <a:t> </a:t>
            </a:r>
            <a:endParaRPr lang="en-US" sz="2000" u="sng" dirty="0"/>
          </a:p>
          <a:p>
            <a:pPr eaLnBrk="1" fontAlgn="auto" hangingPunct="1">
              <a:spcAft>
                <a:spcPts val="0"/>
              </a:spcAft>
              <a:buFont typeface="Arial" charset="0"/>
              <a:buNone/>
              <a:defRPr/>
            </a:pPr>
            <a:endParaRPr lang="en-US" sz="2000" u="sng" dirty="0" smtClean="0">
              <a:ea typeface="+mn-ea"/>
              <a:cs typeface="+mn-cs"/>
            </a:endParaRPr>
          </a:p>
          <a:p>
            <a:pPr eaLnBrk="1" fontAlgn="auto" hangingPunct="1">
              <a:spcAft>
                <a:spcPts val="0"/>
              </a:spcAft>
              <a:buFont typeface="Arial" charset="0"/>
              <a:buNone/>
              <a:defRPr/>
            </a:pPr>
            <a:endParaRPr lang="en-US" b="1" dirty="0" smtClean="0">
              <a:ea typeface="+mn-ea"/>
              <a:cs typeface="+mn-cs"/>
            </a:endParaRPr>
          </a:p>
        </p:txBody>
      </p:sp>
      <p:sp>
        <p:nvSpPr>
          <p:cNvPr id="57348" name="Rectangle 5"/>
          <p:cNvSpPr>
            <a:spLocks noChangeArrowheads="1"/>
          </p:cNvSpPr>
          <p:nvPr/>
        </p:nvSpPr>
        <p:spPr bwMode="auto">
          <a:xfrm>
            <a:off x="134938" y="5562600"/>
            <a:ext cx="87804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1100" i="1" dirty="0">
                <a:latin typeface="Arial" pitchFamily="34" charset="0"/>
              </a:rPr>
              <a:t>Disclaimer</a:t>
            </a:r>
          </a:p>
          <a:p>
            <a:pPr eaLnBrk="0" hangingPunct="0"/>
            <a:r>
              <a:rPr lang="en-US" sz="1100" i="1" dirty="0">
                <a:latin typeface="Arial" pitchFamily="34" charset="0"/>
              </a:rPr>
              <a:t>This presentation is produced by Tools for Life which is a result of the Assistive Technology Act of 1998, as amended in 2004. It is a program of the Georgia Institute of Technology, Enterprise Innovation Institute [EI2], Alternative Media Access Center (AMAC) and is funded by grant #H224C030009 of the Rehabilitation Services Administration (RSA), Department of Education. The contents of this presentation were developed under a grant from the Department of Education. However, those contents do not necessarily represent the policy of the Department of Education, Georgia Tech, EI2 or AMAC and you should not assume endorsement by the Federal government.</a:t>
            </a:r>
          </a:p>
        </p:txBody>
      </p:sp>
      <p:pic>
        <p:nvPicPr>
          <p:cNvPr id="57349"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95381" y="236160"/>
            <a:ext cx="1316038" cy="135648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3625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eorgia 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1219200"/>
            <a:ext cx="480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3"/>
          <p:cNvSpPr>
            <a:spLocks noChangeShapeType="1"/>
          </p:cNvSpPr>
          <p:nvPr/>
        </p:nvSpPr>
        <p:spPr bwMode="auto">
          <a:xfrm flipH="1">
            <a:off x="4343400" y="3733800"/>
            <a:ext cx="1600200" cy="152796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34822" name="Line 6"/>
          <p:cNvSpPr>
            <a:spLocks noChangeShapeType="1"/>
          </p:cNvSpPr>
          <p:nvPr/>
        </p:nvSpPr>
        <p:spPr bwMode="auto">
          <a:xfrm flipV="1">
            <a:off x="7696200" y="2476500"/>
            <a:ext cx="670719" cy="6477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1756169" name="AutoShape 9"/>
          <p:cNvSpPr>
            <a:spLocks noChangeArrowheads="1"/>
          </p:cNvSpPr>
          <p:nvPr/>
        </p:nvSpPr>
        <p:spPr bwMode="auto">
          <a:xfrm>
            <a:off x="5867400" y="35814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756170" name="AutoShape 10"/>
          <p:cNvSpPr>
            <a:spLocks noChangeArrowheads="1"/>
          </p:cNvSpPr>
          <p:nvPr/>
        </p:nvSpPr>
        <p:spPr bwMode="auto">
          <a:xfrm>
            <a:off x="7543800" y="28956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756171" name="AutoShape 11"/>
          <p:cNvSpPr>
            <a:spLocks noChangeArrowheads="1"/>
          </p:cNvSpPr>
          <p:nvPr/>
        </p:nvSpPr>
        <p:spPr bwMode="auto">
          <a:xfrm>
            <a:off x="5029200" y="25908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4828" name="Rectangle 13"/>
          <p:cNvSpPr>
            <a:spLocks noChangeArrowheads="1"/>
          </p:cNvSpPr>
          <p:nvPr/>
        </p:nvSpPr>
        <p:spPr bwMode="auto">
          <a:xfrm>
            <a:off x="76200" y="6096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3200" b="1" dirty="0">
                <a:latin typeface="+mj-lt"/>
              </a:rPr>
              <a:t>Tools for Life Network</a:t>
            </a:r>
          </a:p>
        </p:txBody>
      </p:sp>
      <p:pic>
        <p:nvPicPr>
          <p:cNvPr id="34829" name="Picture 16" descr="DC Basic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4914900"/>
            <a:ext cx="1952625" cy="69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4831" name="Line 18"/>
          <p:cNvSpPr>
            <a:spLocks noChangeShapeType="1"/>
          </p:cNvSpPr>
          <p:nvPr/>
        </p:nvSpPr>
        <p:spPr bwMode="auto">
          <a:xfrm flipH="1">
            <a:off x="4169344" y="2787316"/>
            <a:ext cx="914400" cy="565484"/>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34832" name="Rectangle 19"/>
          <p:cNvSpPr>
            <a:spLocks noGrp="1" noChangeArrowheads="1"/>
          </p:cNvSpPr>
          <p:nvPr>
            <p:ph type="body" idx="1"/>
          </p:nvPr>
        </p:nvSpPr>
        <p:spPr>
          <a:xfrm>
            <a:off x="163826" y="1600200"/>
            <a:ext cx="2873829" cy="4724400"/>
          </a:xfrm>
          <a:noFill/>
        </p:spPr>
        <p:txBody>
          <a:bodyPr/>
          <a:lstStyle/>
          <a:p>
            <a:pPr lvl="2" eaLnBrk="1" hangingPunct="1"/>
            <a:endParaRPr lang="en-US" b="1" dirty="0" smtClean="0"/>
          </a:p>
          <a:p>
            <a:pPr eaLnBrk="1" hangingPunct="1"/>
            <a:r>
              <a:rPr lang="en-US" sz="2400" dirty="0" smtClean="0"/>
              <a:t>AT Lending Library</a:t>
            </a:r>
          </a:p>
          <a:p>
            <a:pPr eaLnBrk="1" hangingPunct="1"/>
            <a:r>
              <a:rPr lang="en-US" sz="2400" dirty="0" smtClean="0"/>
              <a:t>AT Evaluations &amp; Training</a:t>
            </a:r>
          </a:p>
          <a:p>
            <a:pPr eaLnBrk="1" hangingPunct="1"/>
            <a:r>
              <a:rPr lang="en-US" sz="2400" dirty="0" smtClean="0"/>
              <a:t>AT Demos</a:t>
            </a:r>
          </a:p>
          <a:p>
            <a:pPr eaLnBrk="1" hangingPunct="1"/>
            <a:r>
              <a:rPr lang="en-US" sz="2400" dirty="0" smtClean="0"/>
              <a:t>Resource and Assistance</a:t>
            </a:r>
          </a:p>
          <a:p>
            <a:pPr eaLnBrk="1" hangingPunct="1"/>
            <a:r>
              <a:rPr lang="en-US" sz="2400" dirty="0" smtClean="0"/>
              <a:t>AT Funding Assistance  </a:t>
            </a:r>
          </a:p>
          <a:p>
            <a:pPr eaLnBrk="1" hangingPunct="1"/>
            <a:r>
              <a:rPr lang="en-US" sz="2400" dirty="0" smtClean="0"/>
              <a:t>DME Reuse </a:t>
            </a:r>
          </a:p>
        </p:txBody>
      </p:sp>
      <p:pic>
        <p:nvPicPr>
          <p:cNvPr id="34836" name="Picture 21" descr="FODAC Log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90913" y="3200400"/>
            <a:ext cx="1257300"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8291" y="1464359"/>
            <a:ext cx="1082675" cy="1115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Line 18"/>
          <p:cNvSpPr>
            <a:spLocks noChangeShapeType="1"/>
          </p:cNvSpPr>
          <p:nvPr/>
        </p:nvSpPr>
        <p:spPr bwMode="auto">
          <a:xfrm flipH="1" flipV="1">
            <a:off x="4114800" y="2209800"/>
            <a:ext cx="1028700" cy="4953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16" name="AutoShape 11"/>
          <p:cNvSpPr>
            <a:spLocks noChangeArrowheads="1"/>
          </p:cNvSpPr>
          <p:nvPr/>
        </p:nvSpPr>
        <p:spPr bwMode="auto">
          <a:xfrm>
            <a:off x="5729287" y="2380966"/>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17" name="Line 18"/>
          <p:cNvSpPr>
            <a:spLocks noChangeShapeType="1"/>
          </p:cNvSpPr>
          <p:nvPr/>
        </p:nvSpPr>
        <p:spPr bwMode="auto">
          <a:xfrm flipH="1">
            <a:off x="5943598" y="1464358"/>
            <a:ext cx="1167803" cy="1012142"/>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pic>
        <p:nvPicPr>
          <p:cNvPr id="2050" name="Picture 2" descr="create 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403" y="1299097"/>
            <a:ext cx="864794" cy="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
          <p:cNvSpPr>
            <a:spLocks noChangeShapeType="1"/>
          </p:cNvSpPr>
          <p:nvPr/>
        </p:nvSpPr>
        <p:spPr bwMode="auto">
          <a:xfrm flipH="1">
            <a:off x="4343400" y="3695700"/>
            <a:ext cx="1600200" cy="152796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22" name="Line 6"/>
          <p:cNvSpPr>
            <a:spLocks noChangeShapeType="1"/>
          </p:cNvSpPr>
          <p:nvPr/>
        </p:nvSpPr>
        <p:spPr bwMode="auto">
          <a:xfrm flipV="1">
            <a:off x="7696200" y="2438400"/>
            <a:ext cx="670719" cy="6477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pic>
        <p:nvPicPr>
          <p:cNvPr id="23" name="Picture 8" descr="Link to Walton Options for Independent Living Website">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197849" y="2133441"/>
            <a:ext cx="869951" cy="1371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AutoShape 9"/>
          <p:cNvSpPr>
            <a:spLocks noChangeArrowheads="1"/>
          </p:cNvSpPr>
          <p:nvPr/>
        </p:nvSpPr>
        <p:spPr bwMode="auto">
          <a:xfrm>
            <a:off x="5867400" y="35433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5" name="AutoShape 10"/>
          <p:cNvSpPr>
            <a:spLocks noChangeArrowheads="1"/>
          </p:cNvSpPr>
          <p:nvPr/>
        </p:nvSpPr>
        <p:spPr bwMode="auto">
          <a:xfrm>
            <a:off x="7543800" y="28575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26" name="AutoShape 11"/>
          <p:cNvSpPr>
            <a:spLocks noChangeArrowheads="1"/>
          </p:cNvSpPr>
          <p:nvPr/>
        </p:nvSpPr>
        <p:spPr bwMode="auto">
          <a:xfrm>
            <a:off x="5029200" y="2552700"/>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pic>
        <p:nvPicPr>
          <p:cNvPr id="27" name="Picture 16" descr="DC Basic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4876800"/>
            <a:ext cx="1952625" cy="69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 name="Line 18"/>
          <p:cNvSpPr>
            <a:spLocks noChangeShapeType="1"/>
          </p:cNvSpPr>
          <p:nvPr/>
        </p:nvSpPr>
        <p:spPr bwMode="auto">
          <a:xfrm flipH="1">
            <a:off x="4169344" y="2749216"/>
            <a:ext cx="914400" cy="565484"/>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pic>
        <p:nvPicPr>
          <p:cNvPr id="29" name="Picture 21" descr="FODAC Logo.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90913" y="3162300"/>
            <a:ext cx="1257300"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Line 18"/>
          <p:cNvSpPr>
            <a:spLocks noChangeShapeType="1"/>
          </p:cNvSpPr>
          <p:nvPr/>
        </p:nvSpPr>
        <p:spPr bwMode="auto">
          <a:xfrm flipH="1" flipV="1">
            <a:off x="4114800" y="2171700"/>
            <a:ext cx="1028700" cy="4953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31" name="AutoShape 11"/>
          <p:cNvSpPr>
            <a:spLocks noChangeArrowheads="1"/>
          </p:cNvSpPr>
          <p:nvPr/>
        </p:nvSpPr>
        <p:spPr bwMode="auto">
          <a:xfrm>
            <a:off x="5729287" y="2342866"/>
            <a:ext cx="276225" cy="228600"/>
          </a:xfrm>
          <a:prstGeom prst="star5">
            <a:avLst/>
          </a:prstGeom>
          <a:solidFill>
            <a:srgbClr val="FF0000"/>
          </a:solidFill>
          <a:ln w="12700" cap="sq">
            <a:solidFill>
              <a:schemeClr val="tx1"/>
            </a:solidFill>
            <a:miter lim="800000"/>
            <a:headEnd type="none" w="sm" len="sm"/>
            <a:tailEnd type="none" w="sm" len="sm"/>
          </a:ln>
          <a:effectLst/>
        </p:spPr>
        <p:txBody>
          <a:bodyPr wrap="none" anchor="ctr"/>
          <a:lstStyle/>
          <a:p>
            <a:pPr>
              <a:defRPr/>
            </a:pPr>
            <a:endParaRPr lang="en-US" dirty="0"/>
          </a:p>
        </p:txBody>
      </p:sp>
      <p:sp>
        <p:nvSpPr>
          <p:cNvPr id="32" name="TextBox 31"/>
          <p:cNvSpPr txBox="1"/>
          <p:nvPr/>
        </p:nvSpPr>
        <p:spPr>
          <a:xfrm>
            <a:off x="6801593" y="1578820"/>
            <a:ext cx="2190008" cy="307777"/>
          </a:xfrm>
          <a:prstGeom prst="rect">
            <a:avLst/>
          </a:prstGeom>
          <a:noFill/>
        </p:spPr>
        <p:txBody>
          <a:bodyPr wrap="square" rtlCol="0">
            <a:spAutoFit/>
          </a:bodyPr>
          <a:lstStyle/>
          <a:p>
            <a:r>
              <a:rPr lang="en-US" sz="1400" b="1" dirty="0" smtClean="0"/>
              <a:t>Center4ATExcellence</a:t>
            </a:r>
            <a:endParaRPr lang="en-US" sz="1400" dirty="0"/>
          </a:p>
        </p:txBody>
      </p:sp>
    </p:spTree>
    <p:extLst>
      <p:ext uri="{BB962C8B-B14F-4D97-AF65-F5344CB8AC3E}">
        <p14:creationId xmlns:p14="http://schemas.microsoft.com/office/powerpoint/2010/main" val="64199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12974</TotalTime>
  <Words>3357</Words>
  <Application>Microsoft Office PowerPoint</Application>
  <PresentationFormat>On-screen Show (4:3)</PresentationFormat>
  <Paragraphs>677</Paragraphs>
  <Slides>80</Slides>
  <Notes>33</Notes>
  <HiddenSlides>0</HiddenSlides>
  <MMClips>0</MMClips>
  <ScaleCrop>false</ScaleCrop>
  <HeadingPairs>
    <vt:vector size="4" baseType="variant">
      <vt:variant>
        <vt:lpstr>Theme</vt:lpstr>
      </vt:variant>
      <vt:variant>
        <vt:i4>4</vt:i4>
      </vt:variant>
      <vt:variant>
        <vt:lpstr>Slide Titles</vt:lpstr>
      </vt:variant>
      <vt:variant>
        <vt:i4>80</vt:i4>
      </vt:variant>
    </vt:vector>
  </HeadingPairs>
  <TitlesOfParts>
    <vt:vector size="84" baseType="lpstr">
      <vt:lpstr>1_Office Theme</vt:lpstr>
      <vt:lpstr>Office Theme</vt:lpstr>
      <vt:lpstr>2_Office Theme</vt:lpstr>
      <vt:lpstr>3_Office Theme</vt:lpstr>
      <vt:lpstr>Tablets and Apps Compared </vt:lpstr>
      <vt:lpstr>PowerPoint Presentation</vt:lpstr>
      <vt:lpstr>Impact of Apps &amp; Tablets</vt:lpstr>
      <vt:lpstr>Agenda</vt:lpstr>
      <vt:lpstr>PowerPoint Presentation</vt:lpstr>
      <vt:lpstr>PowerPoint Presentation</vt:lpstr>
      <vt:lpstr>Tools for Life Mission</vt:lpstr>
      <vt:lpstr>Tools for Life Georgia’s Federal AT Act Program</vt:lpstr>
      <vt:lpstr>PowerPoint Presentation</vt:lpstr>
      <vt:lpstr>Who are We Serving</vt:lpstr>
      <vt:lpstr>Android &amp; Apple</vt:lpstr>
      <vt:lpstr>Which One???</vt:lpstr>
      <vt:lpstr>So how do you like that new iPad?</vt:lpstr>
      <vt:lpstr>LET’S TAKE A LOOK AT SOME OPTIONS</vt:lpstr>
      <vt:lpstr>Microsoft Surface</vt:lpstr>
      <vt:lpstr>Android Device Fragmentation</vt:lpstr>
      <vt:lpstr>Android Version History</vt:lpstr>
      <vt:lpstr>Motorola XOOM </vt:lpstr>
      <vt:lpstr>Nook HD</vt:lpstr>
      <vt:lpstr>Amazon Kindle</vt:lpstr>
      <vt:lpstr>PowerPoint Presentation</vt:lpstr>
      <vt:lpstr>Apple iPad</vt:lpstr>
      <vt:lpstr>Apple iPad mini</vt:lpstr>
      <vt:lpstr>Apple iPod Touch</vt:lpstr>
      <vt:lpstr>Refurbished Tablets </vt:lpstr>
      <vt:lpstr>CONSIDERING ACCESSIBILITY</vt:lpstr>
      <vt:lpstr>Comparing Tablets www.bluebugle.org - 12/17/2012</vt:lpstr>
      <vt:lpstr>Layout of the iPad</vt:lpstr>
      <vt:lpstr>Built-in Accessibility Features</vt:lpstr>
      <vt:lpstr>VoiceOver</vt:lpstr>
      <vt:lpstr>Helpful tips for VoiceOver</vt:lpstr>
      <vt:lpstr>Zoom &amp; Invert Colors</vt:lpstr>
      <vt:lpstr>More Features</vt:lpstr>
      <vt:lpstr>Hearing</vt:lpstr>
      <vt:lpstr>Assistive Touch</vt:lpstr>
      <vt:lpstr>Creating Keyboard Shortcuts</vt:lpstr>
      <vt:lpstr>Reader for Websites</vt:lpstr>
      <vt:lpstr>iOS 6 NEW: Guided Access</vt:lpstr>
      <vt:lpstr>Surface</vt:lpstr>
      <vt:lpstr>Layout of Surface</vt:lpstr>
      <vt:lpstr>Accessibility of Surface </vt:lpstr>
      <vt:lpstr>Some Surface Apps</vt:lpstr>
      <vt:lpstr>Layout of XOOM</vt:lpstr>
      <vt:lpstr>Layout of the Nook HD</vt:lpstr>
      <vt:lpstr>Nook HD</vt:lpstr>
      <vt:lpstr>Amazon Kindle</vt:lpstr>
      <vt:lpstr>Android Tablets</vt:lpstr>
      <vt:lpstr>Android Apps</vt:lpstr>
      <vt:lpstr>Accessible Android Apps</vt:lpstr>
      <vt:lpstr>Android App Player for PC</vt:lpstr>
      <vt:lpstr>TFL AppFinder</vt:lpstr>
      <vt:lpstr>PowerPoint Presentation</vt:lpstr>
      <vt:lpstr>PowerPoint Presentation</vt:lpstr>
      <vt:lpstr>PowerPoint Presentation</vt:lpstr>
      <vt:lpstr>SOME OF OUR FAVORITE APPS!</vt:lpstr>
      <vt:lpstr>Darwin Wallet</vt:lpstr>
      <vt:lpstr>Magnify </vt:lpstr>
      <vt:lpstr>Hearing Saver</vt:lpstr>
      <vt:lpstr>MyMedSchedule</vt:lpstr>
      <vt:lpstr>Environmental Control</vt:lpstr>
      <vt:lpstr>Ginger App</vt:lpstr>
      <vt:lpstr>Pageonce</vt:lpstr>
      <vt:lpstr>Key Ring</vt:lpstr>
      <vt:lpstr>Bump</vt:lpstr>
      <vt:lpstr>Dragon Dictation</vt:lpstr>
      <vt:lpstr>AudioNote</vt:lpstr>
      <vt:lpstr>FBReader TTS+ Plugin</vt:lpstr>
      <vt:lpstr>Perfect OCR</vt:lpstr>
      <vt:lpstr>iHomework</vt:lpstr>
      <vt:lpstr>Reminders </vt:lpstr>
      <vt:lpstr>MyScript Calculator</vt:lpstr>
      <vt:lpstr>Money Counter Calculator</vt:lpstr>
      <vt:lpstr>Picture Scheduler</vt:lpstr>
      <vt:lpstr>Speak it! </vt:lpstr>
      <vt:lpstr>BrailleTouch</vt:lpstr>
      <vt:lpstr>LookTel Money Reader</vt:lpstr>
      <vt:lpstr>iZen Garden</vt:lpstr>
      <vt:lpstr>Talk with Us!  What are Your Favorite Apps?</vt:lpstr>
      <vt:lpstr>Our Question to You:  What have You Learned today?</vt:lpstr>
      <vt:lpstr>Contacts  </vt:lpstr>
    </vt:vector>
  </TitlesOfParts>
  <Company>klee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Klee</dc:creator>
  <cp:lastModifiedBy>Ben</cp:lastModifiedBy>
  <cp:revision>223</cp:revision>
  <cp:lastPrinted>2013-08-05T14:30:22Z</cp:lastPrinted>
  <dcterms:created xsi:type="dcterms:W3CDTF">2012-09-10T19:09:35Z</dcterms:created>
  <dcterms:modified xsi:type="dcterms:W3CDTF">2013-08-09T18:15:28Z</dcterms:modified>
</cp:coreProperties>
</file>